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9"/>
  </p:notesMasterIdLst>
  <p:sldIdLst>
    <p:sldId id="256" r:id="rId2"/>
    <p:sldId id="257" r:id="rId3"/>
    <p:sldId id="262" r:id="rId4"/>
    <p:sldId id="263" r:id="rId5"/>
    <p:sldId id="271" r:id="rId6"/>
    <p:sldId id="277" r:id="rId7"/>
    <p:sldId id="278" r:id="rId8"/>
    <p:sldId id="267" r:id="rId9"/>
    <p:sldId id="272" r:id="rId10"/>
    <p:sldId id="273" r:id="rId11"/>
    <p:sldId id="274" r:id="rId12"/>
    <p:sldId id="275" r:id="rId13"/>
    <p:sldId id="276" r:id="rId14"/>
    <p:sldId id="268" r:id="rId15"/>
    <p:sldId id="269" r:id="rId16"/>
    <p:sldId id="280" r:id="rId17"/>
    <p:sldId id="279" r:id="rId18"/>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5D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270"/>
    <p:restoredTop sz="93480"/>
  </p:normalViewPr>
  <p:slideViewPr>
    <p:cSldViewPr snapToGrid="0" snapToObjects="1">
      <p:cViewPr varScale="1">
        <p:scale>
          <a:sx n="144" d="100"/>
          <a:sy n="144" d="100"/>
        </p:scale>
        <p:origin x="2408"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05F8ED-E397-D648-9AA5-5B47960E06C2}" type="datetimeFigureOut">
              <a:rPr lang="da-DK" smtClean="0"/>
              <a:t>23.02.2021</a:t>
            </a:fld>
            <a:endParaRPr lang="da-DK"/>
          </a:p>
        </p:txBody>
      </p:sp>
      <p:sp>
        <p:nvSpPr>
          <p:cNvPr id="4" name="Pladsholder til slidebillede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ED5D78-58E2-5C4D-AA64-51AFC080B7C7}" type="slidenum">
              <a:rPr lang="da-DK" smtClean="0"/>
              <a:t>‹nr.›</a:t>
            </a:fld>
            <a:endParaRPr lang="da-DK"/>
          </a:p>
        </p:txBody>
      </p:sp>
    </p:spTree>
    <p:extLst>
      <p:ext uri="{BB962C8B-B14F-4D97-AF65-F5344CB8AC3E}">
        <p14:creationId xmlns:p14="http://schemas.microsoft.com/office/powerpoint/2010/main" val="3582439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D4ED5D78-58E2-5C4D-AA64-51AFC080B7C7}" type="slidenum">
              <a:rPr lang="da-DK" smtClean="0"/>
              <a:t>5</a:t>
            </a:fld>
            <a:endParaRPr lang="da-DK"/>
          </a:p>
        </p:txBody>
      </p:sp>
    </p:spTree>
    <p:extLst>
      <p:ext uri="{BB962C8B-B14F-4D97-AF65-F5344CB8AC3E}">
        <p14:creationId xmlns:p14="http://schemas.microsoft.com/office/powerpoint/2010/main" val="1479161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da-DK"/>
              <a:t>Klik for at redigere titeltypografien i masteren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48EAA11C-1C5C-E14B-8DDB-A4CAC1C6D50E}" type="datetime1">
              <a:rPr lang="da-DK" smtClean="0"/>
              <a:t>23.02.2021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9D076B52-7C60-1342-A252-966DA529CBAD}" type="slidenum">
              <a:rPr lang="da-DK" smtClean="0"/>
              <a:t>‹nr.›</a:t>
            </a:fld>
            <a:endParaRPr lang="da-DK"/>
          </a:p>
        </p:txBody>
      </p:sp>
    </p:spTree>
    <p:extLst>
      <p:ext uri="{BB962C8B-B14F-4D97-AF65-F5344CB8AC3E}">
        <p14:creationId xmlns:p14="http://schemas.microsoft.com/office/powerpoint/2010/main" val="3720189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A0BC3AAF-BC3F-7943-A4DC-0215EFD83816}" type="datetime1">
              <a:rPr lang="da-DK" smtClean="0"/>
              <a:t>23.02.2021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9D076B52-7C60-1342-A252-966DA529CBAD}" type="slidenum">
              <a:rPr lang="da-DK" smtClean="0"/>
              <a:t>‹nr.›</a:t>
            </a:fld>
            <a:endParaRPr lang="da-DK"/>
          </a:p>
        </p:txBody>
      </p:sp>
    </p:spTree>
    <p:extLst>
      <p:ext uri="{BB962C8B-B14F-4D97-AF65-F5344CB8AC3E}">
        <p14:creationId xmlns:p14="http://schemas.microsoft.com/office/powerpoint/2010/main" val="1750884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401887DB-872A-174B-9CBD-320E17B269A5}" type="datetime1">
              <a:rPr lang="da-DK" smtClean="0"/>
              <a:t>23.02.2021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9D076B52-7C60-1342-A252-966DA529CBAD}" type="slidenum">
              <a:rPr lang="da-DK" smtClean="0"/>
              <a:t>‹nr.›</a:t>
            </a:fld>
            <a:endParaRPr lang="da-DK"/>
          </a:p>
        </p:txBody>
      </p:sp>
    </p:spTree>
    <p:extLst>
      <p:ext uri="{BB962C8B-B14F-4D97-AF65-F5344CB8AC3E}">
        <p14:creationId xmlns:p14="http://schemas.microsoft.com/office/powerpoint/2010/main" val="581233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C0AE7538-1A52-F145-9905-DFC78373C9A2}" type="datetime1">
              <a:rPr lang="da-DK" smtClean="0"/>
              <a:t>23.02.2021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9D076B52-7C60-1342-A252-966DA529CBAD}" type="slidenum">
              <a:rPr lang="da-DK" smtClean="0"/>
              <a:t>‹nr.›</a:t>
            </a:fld>
            <a:endParaRPr lang="da-DK"/>
          </a:p>
        </p:txBody>
      </p:sp>
    </p:spTree>
    <p:extLst>
      <p:ext uri="{BB962C8B-B14F-4D97-AF65-F5344CB8AC3E}">
        <p14:creationId xmlns:p14="http://schemas.microsoft.com/office/powerpoint/2010/main" val="2866935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da-DK"/>
              <a:t>Klik for at redigere titeltypografien i masteren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BCD30CF2-724D-A84B-9AA7-15ECE355CD14}" type="datetime1">
              <a:rPr lang="da-DK" smtClean="0"/>
              <a:t>23.02.2021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9D076B52-7C60-1342-A252-966DA529CBAD}" type="slidenum">
              <a:rPr lang="da-DK" smtClean="0"/>
              <a:t>‹nr.›</a:t>
            </a:fld>
            <a:endParaRPr lang="da-DK"/>
          </a:p>
        </p:txBody>
      </p:sp>
    </p:spTree>
    <p:extLst>
      <p:ext uri="{BB962C8B-B14F-4D97-AF65-F5344CB8AC3E}">
        <p14:creationId xmlns:p14="http://schemas.microsoft.com/office/powerpoint/2010/main" val="4225659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636F780E-5F7E-8E48-B8E3-B89E55B92815}" type="datetime1">
              <a:rPr lang="da-DK" smtClean="0"/>
              <a:t>23.02.2021</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9D076B52-7C60-1342-A252-966DA529CBAD}" type="slidenum">
              <a:rPr lang="da-DK" smtClean="0"/>
              <a:t>‹nr.›</a:t>
            </a:fld>
            <a:endParaRPr lang="da-DK"/>
          </a:p>
        </p:txBody>
      </p:sp>
    </p:spTree>
    <p:extLst>
      <p:ext uri="{BB962C8B-B14F-4D97-AF65-F5344CB8AC3E}">
        <p14:creationId xmlns:p14="http://schemas.microsoft.com/office/powerpoint/2010/main" val="2069362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teksttypografierne i masteren</a:t>
            </a:r>
          </a:p>
        </p:txBody>
      </p:sp>
      <p:sp>
        <p:nvSpPr>
          <p:cNvPr id="4" name="Content Placeholder 3"/>
          <p:cNvSpPr>
            <a:spLocks noGrp="1"/>
          </p:cNvSpPr>
          <p:nvPr>
            <p:ph sz="half" idx="2"/>
          </p:nvPr>
        </p:nvSpPr>
        <p:spPr>
          <a:xfrm>
            <a:off x="472381" y="3618442"/>
            <a:ext cx="2901255" cy="532218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teksttypografierne i masteren</a:t>
            </a:r>
          </a:p>
        </p:txBody>
      </p:sp>
      <p:sp>
        <p:nvSpPr>
          <p:cNvPr id="6" name="Content Placeholder 5"/>
          <p:cNvSpPr>
            <a:spLocks noGrp="1"/>
          </p:cNvSpPr>
          <p:nvPr>
            <p:ph sz="quarter" idx="4"/>
          </p:nvPr>
        </p:nvSpPr>
        <p:spPr>
          <a:xfrm>
            <a:off x="3471863" y="3618442"/>
            <a:ext cx="2915543" cy="532218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24CF9290-C09F-564A-8E7A-D2690C621E7D}" type="datetime1">
              <a:rPr lang="da-DK" smtClean="0"/>
              <a:t>23.02.2021</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9D076B52-7C60-1342-A252-966DA529CBAD}" type="slidenum">
              <a:rPr lang="da-DK" smtClean="0"/>
              <a:t>‹nr.›</a:t>
            </a:fld>
            <a:endParaRPr lang="da-DK"/>
          </a:p>
        </p:txBody>
      </p:sp>
    </p:spTree>
    <p:extLst>
      <p:ext uri="{BB962C8B-B14F-4D97-AF65-F5344CB8AC3E}">
        <p14:creationId xmlns:p14="http://schemas.microsoft.com/office/powerpoint/2010/main" val="3996046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7BD519B7-BA8C-3E43-A8B6-C9A561C0E3AE}" type="datetime1">
              <a:rPr lang="da-DK" smtClean="0"/>
              <a:t>23.02.2021</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9D076B52-7C60-1342-A252-966DA529CBAD}" type="slidenum">
              <a:rPr lang="da-DK" smtClean="0"/>
              <a:t>‹nr.›</a:t>
            </a:fld>
            <a:endParaRPr lang="da-DK"/>
          </a:p>
        </p:txBody>
      </p:sp>
    </p:spTree>
    <p:extLst>
      <p:ext uri="{BB962C8B-B14F-4D97-AF65-F5344CB8AC3E}">
        <p14:creationId xmlns:p14="http://schemas.microsoft.com/office/powerpoint/2010/main" val="636180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69399-94C7-4E45-BC17-96ED22DFDDEB}" type="datetime1">
              <a:rPr lang="da-DK" smtClean="0"/>
              <a:t>23.02.2021</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9D076B52-7C60-1342-A252-966DA529CBAD}" type="slidenum">
              <a:rPr lang="da-DK" smtClean="0"/>
              <a:t>‹nr.›</a:t>
            </a:fld>
            <a:endParaRPr lang="da-DK"/>
          </a:p>
        </p:txBody>
      </p:sp>
    </p:spTree>
    <p:extLst>
      <p:ext uri="{BB962C8B-B14F-4D97-AF65-F5344CB8AC3E}">
        <p14:creationId xmlns:p14="http://schemas.microsoft.com/office/powerpoint/2010/main" val="2971165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a-DK"/>
              <a:t>Klik for at redigere titeltypografien i masteren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37612AED-94A2-6B4A-92AE-7C08013C0584}" type="datetime1">
              <a:rPr lang="da-DK" smtClean="0"/>
              <a:t>23.02.2021</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9D076B52-7C60-1342-A252-966DA529CBAD}" type="slidenum">
              <a:rPr lang="da-DK" smtClean="0"/>
              <a:t>‹nr.›</a:t>
            </a:fld>
            <a:endParaRPr lang="da-DK"/>
          </a:p>
        </p:txBody>
      </p:sp>
    </p:spTree>
    <p:extLst>
      <p:ext uri="{BB962C8B-B14F-4D97-AF65-F5344CB8AC3E}">
        <p14:creationId xmlns:p14="http://schemas.microsoft.com/office/powerpoint/2010/main" val="1495261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a-DK"/>
              <a:t>Klik på ikonet for at tilføje et billede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D03FA94C-8670-A74D-AD0B-701E55379E0E}" type="datetime1">
              <a:rPr lang="da-DK" smtClean="0"/>
              <a:t>23.02.2021</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9D076B52-7C60-1342-A252-966DA529CBAD}" type="slidenum">
              <a:rPr lang="da-DK" smtClean="0"/>
              <a:t>‹nr.›</a:t>
            </a:fld>
            <a:endParaRPr lang="da-DK"/>
          </a:p>
        </p:txBody>
      </p:sp>
    </p:spTree>
    <p:extLst>
      <p:ext uri="{BB962C8B-B14F-4D97-AF65-F5344CB8AC3E}">
        <p14:creationId xmlns:p14="http://schemas.microsoft.com/office/powerpoint/2010/main" val="382827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7089BA0-E69D-424D-8BCC-394FC27BB291}" type="datetime1">
              <a:rPr lang="da-DK" smtClean="0"/>
              <a:t>23.02.2021</a:t>
            </a:fld>
            <a:endParaRPr lang="da-DK"/>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9D076B52-7C60-1342-A252-966DA529CBAD}" type="slidenum">
              <a:rPr lang="da-DK" smtClean="0"/>
              <a:t>‹nr.›</a:t>
            </a:fld>
            <a:endParaRPr lang="da-DK"/>
          </a:p>
        </p:txBody>
      </p:sp>
    </p:spTree>
    <p:extLst>
      <p:ext uri="{BB962C8B-B14F-4D97-AF65-F5344CB8AC3E}">
        <p14:creationId xmlns:p14="http://schemas.microsoft.com/office/powerpoint/2010/main" val="10273920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BDD6B-83FD-E74B-AD83-496E664C4905}"/>
              </a:ext>
            </a:extLst>
          </p:cNvPr>
          <p:cNvSpPr>
            <a:spLocks noGrp="1"/>
          </p:cNvSpPr>
          <p:nvPr>
            <p:ph type="ctrTitle"/>
          </p:nvPr>
        </p:nvSpPr>
        <p:spPr>
          <a:xfrm>
            <a:off x="514350" y="1178560"/>
            <a:ext cx="5829300" cy="1218168"/>
          </a:xfrm>
        </p:spPr>
        <p:txBody>
          <a:bodyPr>
            <a:normAutofit fontScale="90000"/>
          </a:bodyPr>
          <a:lstStyle/>
          <a:p>
            <a:r>
              <a:rPr lang="da-DK" b="1" dirty="0"/>
              <a:t>FYN ULTRA 2021</a:t>
            </a:r>
            <a:br>
              <a:rPr lang="da-DK" b="1" dirty="0"/>
            </a:br>
            <a:r>
              <a:rPr lang="da-DK" b="1" dirty="0"/>
              <a:t>Fall edition</a:t>
            </a:r>
            <a:endParaRPr lang="da-DK" dirty="0"/>
          </a:p>
        </p:txBody>
      </p:sp>
      <p:sp>
        <p:nvSpPr>
          <p:cNvPr id="3" name="Undertitel 2">
            <a:extLst>
              <a:ext uri="{FF2B5EF4-FFF2-40B4-BE49-F238E27FC236}">
                <a16:creationId xmlns:a16="http://schemas.microsoft.com/office/drawing/2014/main" id="{435C1F88-A9C2-EB40-9D28-19343ED142F5}"/>
              </a:ext>
            </a:extLst>
          </p:cNvPr>
          <p:cNvSpPr>
            <a:spLocks noGrp="1"/>
          </p:cNvSpPr>
          <p:nvPr>
            <p:ph type="subTitle" idx="1"/>
          </p:nvPr>
        </p:nvSpPr>
        <p:spPr>
          <a:xfrm>
            <a:off x="-274320" y="8944848"/>
            <a:ext cx="7299960" cy="2391656"/>
          </a:xfrm>
        </p:spPr>
        <p:txBody>
          <a:bodyPr/>
          <a:lstStyle/>
          <a:p>
            <a:r>
              <a:rPr lang="da-DK" sz="4500" b="1" dirty="0">
                <a:solidFill>
                  <a:prstClr val="black"/>
                </a:solidFill>
                <a:latin typeface="Calibri Light" panose="020F0302020204030204"/>
                <a:ea typeface="+mj-ea"/>
                <a:cs typeface="+mj-cs"/>
              </a:rPr>
              <a:t>-- </a:t>
            </a:r>
            <a:r>
              <a:rPr lang="da-DK" sz="4500" b="1" dirty="0" err="1">
                <a:solidFill>
                  <a:prstClr val="black"/>
                </a:solidFill>
                <a:latin typeface="Calibri Light" panose="020F0302020204030204"/>
                <a:ea typeface="+mj-ea"/>
                <a:cs typeface="+mj-cs"/>
              </a:rPr>
              <a:t>FootRacer’s</a:t>
            </a:r>
            <a:r>
              <a:rPr lang="da-DK" sz="4500" b="1" dirty="0">
                <a:solidFill>
                  <a:prstClr val="black"/>
                </a:solidFill>
                <a:latin typeface="Calibri Light" panose="020F0302020204030204"/>
                <a:ea typeface="+mj-ea"/>
                <a:cs typeface="+mj-cs"/>
              </a:rPr>
              <a:t> Manual --</a:t>
            </a:r>
            <a:endParaRPr lang="da-DK" sz="2400" dirty="0">
              <a:solidFill>
                <a:srgbClr val="F05D23"/>
              </a:solidFill>
            </a:endParaRPr>
          </a:p>
        </p:txBody>
      </p:sp>
      <p:pic>
        <p:nvPicPr>
          <p:cNvPr id="8" name="Billede 7" descr="Et billede, der indeholder tekst&#10;&#10;Automatisk genereret beskrivelse">
            <a:extLst>
              <a:ext uri="{FF2B5EF4-FFF2-40B4-BE49-F238E27FC236}">
                <a16:creationId xmlns:a16="http://schemas.microsoft.com/office/drawing/2014/main" id="{9EE32AF2-98D0-664D-A1EB-D49480232E1E}"/>
              </a:ext>
            </a:extLst>
          </p:cNvPr>
          <p:cNvPicPr>
            <a:picLocks noChangeAspect="1"/>
          </p:cNvPicPr>
          <p:nvPr/>
        </p:nvPicPr>
        <p:blipFill>
          <a:blip r:embed="rId2"/>
          <a:stretch>
            <a:fillRect/>
          </a:stretch>
        </p:blipFill>
        <p:spPr>
          <a:xfrm>
            <a:off x="205789" y="236880"/>
            <a:ext cx="1240777" cy="761999"/>
          </a:xfrm>
          <a:prstGeom prst="rect">
            <a:avLst/>
          </a:prstGeom>
        </p:spPr>
      </p:pic>
      <p:pic>
        <p:nvPicPr>
          <p:cNvPr id="9" name="Billede 8">
            <a:extLst>
              <a:ext uri="{FF2B5EF4-FFF2-40B4-BE49-F238E27FC236}">
                <a16:creationId xmlns:a16="http://schemas.microsoft.com/office/drawing/2014/main" id="{D9E50E08-9EFC-754C-8AD5-7F4769767F0D}"/>
              </a:ext>
            </a:extLst>
          </p:cNvPr>
          <p:cNvPicPr>
            <a:picLocks noChangeAspect="1"/>
          </p:cNvPicPr>
          <p:nvPr/>
        </p:nvPicPr>
        <p:blipFill>
          <a:blip r:embed="rId3"/>
          <a:stretch>
            <a:fillRect/>
          </a:stretch>
        </p:blipFill>
        <p:spPr>
          <a:xfrm>
            <a:off x="1776764" y="314602"/>
            <a:ext cx="1302201" cy="610407"/>
          </a:xfrm>
          <a:prstGeom prst="rect">
            <a:avLst/>
          </a:prstGeom>
        </p:spPr>
      </p:pic>
      <p:pic>
        <p:nvPicPr>
          <p:cNvPr id="10" name="Billede 9" descr="Et billede, der indeholder tekst, skilt, skærmbillede&#10;&#10;Automatisk genereret beskrivelse">
            <a:extLst>
              <a:ext uri="{FF2B5EF4-FFF2-40B4-BE49-F238E27FC236}">
                <a16:creationId xmlns:a16="http://schemas.microsoft.com/office/drawing/2014/main" id="{81A95C04-A795-804E-91B3-77528295C606}"/>
              </a:ext>
            </a:extLst>
          </p:cNvPr>
          <p:cNvPicPr>
            <a:picLocks noChangeAspect="1"/>
          </p:cNvPicPr>
          <p:nvPr/>
        </p:nvPicPr>
        <p:blipFill>
          <a:blip r:embed="rId4"/>
          <a:stretch>
            <a:fillRect/>
          </a:stretch>
        </p:blipFill>
        <p:spPr>
          <a:xfrm>
            <a:off x="5857323" y="272247"/>
            <a:ext cx="825956" cy="726632"/>
          </a:xfrm>
          <a:prstGeom prst="rect">
            <a:avLst/>
          </a:prstGeom>
        </p:spPr>
      </p:pic>
      <p:pic>
        <p:nvPicPr>
          <p:cNvPr id="11" name="Billede 10">
            <a:extLst>
              <a:ext uri="{FF2B5EF4-FFF2-40B4-BE49-F238E27FC236}">
                <a16:creationId xmlns:a16="http://schemas.microsoft.com/office/drawing/2014/main" id="{E9D79F86-2620-F042-8224-290992FDB423}"/>
              </a:ext>
            </a:extLst>
          </p:cNvPr>
          <p:cNvPicPr>
            <a:picLocks noChangeAspect="1"/>
          </p:cNvPicPr>
          <p:nvPr/>
        </p:nvPicPr>
        <p:blipFill>
          <a:blip r:embed="rId5"/>
          <a:stretch>
            <a:fillRect/>
          </a:stretch>
        </p:blipFill>
        <p:spPr>
          <a:xfrm>
            <a:off x="3497356" y="236880"/>
            <a:ext cx="886183" cy="756498"/>
          </a:xfrm>
          <a:prstGeom prst="rect">
            <a:avLst/>
          </a:prstGeom>
        </p:spPr>
      </p:pic>
      <p:pic>
        <p:nvPicPr>
          <p:cNvPr id="12" name="Billede 11">
            <a:extLst>
              <a:ext uri="{FF2B5EF4-FFF2-40B4-BE49-F238E27FC236}">
                <a16:creationId xmlns:a16="http://schemas.microsoft.com/office/drawing/2014/main" id="{9618F056-530B-3840-9B4F-C9ADE7E18B70}"/>
              </a:ext>
            </a:extLst>
          </p:cNvPr>
          <p:cNvPicPr>
            <a:picLocks noChangeAspect="1"/>
          </p:cNvPicPr>
          <p:nvPr/>
        </p:nvPicPr>
        <p:blipFill>
          <a:blip r:embed="rId6"/>
          <a:stretch>
            <a:fillRect/>
          </a:stretch>
        </p:blipFill>
        <p:spPr>
          <a:xfrm>
            <a:off x="4714744" y="266415"/>
            <a:ext cx="694223" cy="742919"/>
          </a:xfrm>
          <a:prstGeom prst="rect">
            <a:avLst/>
          </a:prstGeom>
        </p:spPr>
      </p:pic>
      <p:pic>
        <p:nvPicPr>
          <p:cNvPr id="5" name="Billede 4">
            <a:extLst>
              <a:ext uri="{FF2B5EF4-FFF2-40B4-BE49-F238E27FC236}">
                <a16:creationId xmlns:a16="http://schemas.microsoft.com/office/drawing/2014/main" id="{CAA24BE7-237F-C345-AB9B-A1845881086E}"/>
              </a:ext>
            </a:extLst>
          </p:cNvPr>
          <p:cNvPicPr>
            <a:picLocks noChangeAspect="1"/>
          </p:cNvPicPr>
          <p:nvPr/>
        </p:nvPicPr>
        <p:blipFill>
          <a:blip r:embed="rId7"/>
          <a:stretch>
            <a:fillRect/>
          </a:stretch>
        </p:blipFill>
        <p:spPr>
          <a:xfrm>
            <a:off x="1056853" y="2576409"/>
            <a:ext cx="4881006" cy="6257290"/>
          </a:xfrm>
          <a:prstGeom prst="rect">
            <a:avLst/>
          </a:prstGeom>
        </p:spPr>
      </p:pic>
    </p:spTree>
    <p:extLst>
      <p:ext uri="{BB962C8B-B14F-4D97-AF65-F5344CB8AC3E}">
        <p14:creationId xmlns:p14="http://schemas.microsoft.com/office/powerpoint/2010/main" val="316092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4A7BA-7DCE-614A-955D-E913B1CE9901}"/>
              </a:ext>
            </a:extLst>
          </p:cNvPr>
          <p:cNvSpPr>
            <a:spLocks noGrp="1"/>
          </p:cNvSpPr>
          <p:nvPr>
            <p:ph type="title"/>
          </p:nvPr>
        </p:nvSpPr>
        <p:spPr>
          <a:xfrm>
            <a:off x="1282150" y="178551"/>
            <a:ext cx="5349097" cy="1169356"/>
          </a:xfrm>
        </p:spPr>
        <p:txBody>
          <a:bodyPr/>
          <a:lstStyle/>
          <a:p>
            <a:r>
              <a:rPr lang="da-DK" sz="3600" b="1" dirty="0"/>
              <a:t>RESUPPLY (or drop) BAGS:</a:t>
            </a:r>
            <a:endParaRPr lang="da-DK" sz="3600" dirty="0"/>
          </a:p>
        </p:txBody>
      </p:sp>
      <p:sp>
        <p:nvSpPr>
          <p:cNvPr id="3" name="Pladsholder til indhold 2">
            <a:extLst>
              <a:ext uri="{FF2B5EF4-FFF2-40B4-BE49-F238E27FC236}">
                <a16:creationId xmlns:a16="http://schemas.microsoft.com/office/drawing/2014/main" id="{FB1246FB-D8A2-8C4D-BE8D-2D526FD83F5A}"/>
              </a:ext>
            </a:extLst>
          </p:cNvPr>
          <p:cNvSpPr>
            <a:spLocks noGrp="1"/>
          </p:cNvSpPr>
          <p:nvPr>
            <p:ph idx="1"/>
          </p:nvPr>
        </p:nvSpPr>
        <p:spPr>
          <a:xfrm>
            <a:off x="471485" y="1349471"/>
            <a:ext cx="5915025" cy="7847252"/>
          </a:xfrm>
        </p:spPr>
        <p:txBody>
          <a:bodyPr>
            <a:noAutofit/>
          </a:bodyPr>
          <a:lstStyle/>
          <a:p>
            <a:pPr marL="0" indent="0">
              <a:buNone/>
            </a:pPr>
            <a:r>
              <a:rPr lang="en-US" sz="1200" u="sng" dirty="0"/>
              <a:t>RESUPPLY BAG DISCLAIMER:</a:t>
            </a:r>
            <a:endParaRPr lang="en-US" sz="1200" dirty="0"/>
          </a:p>
          <a:p>
            <a:pPr marL="0" indent="0">
              <a:buNone/>
            </a:pPr>
            <a:r>
              <a:rPr lang="en-US" sz="1200" dirty="0"/>
              <a:t>The race organization is not responsible for anything that happens to your resupply bag. Please do not leave valuables or breakable items in resupply bags. If you choose to pack valuable items, you do so at your own risk. Although we offer the resupply bag option, please know that in very rare cases where vehicles may break down, bags may be lost or mishandled, resupply bags may not make it to your specified location. That being said, we will do our best to care for your bag and get it to each location. We do not mail resupply bags after the event! If you drop out of the race or run really fast and leave early you may need to drive to the aid stations to retrieve your bags as they will not return to the finish line until the aid station has closed. We also do not mail resupply bags if you forget them. We are unable to transport bags after the race, due to limited space in our trucks, so if you leave yours at the finish line, we will need to throw away/donate the items.</a:t>
            </a:r>
          </a:p>
          <a:p>
            <a:pPr marL="0" indent="0">
              <a:buNone/>
            </a:pPr>
            <a:r>
              <a:rPr lang="en-US" sz="1200" dirty="0"/>
              <a:t>Resupply bags are optional. Runners may choose not to have resupply bags.</a:t>
            </a:r>
          </a:p>
          <a:p>
            <a:pPr marL="0" indent="0">
              <a:buNone/>
            </a:pPr>
            <a:r>
              <a:rPr lang="en-US" sz="1200" u="sng" dirty="0"/>
              <a:t>ACCES TO RESUPPLY BAGS AT THE FOLLOWING AID STATIONS:</a:t>
            </a:r>
          </a:p>
          <a:p>
            <a:pPr>
              <a:buFont typeface="Wingdings" pitchFamily="2" charset="2"/>
              <a:buChar char="q"/>
            </a:pPr>
            <a:r>
              <a:rPr lang="en-US" sz="1200" dirty="0"/>
              <a:t>RP1 </a:t>
            </a:r>
            <a:r>
              <a:rPr lang="en-US" sz="1200" dirty="0" err="1"/>
              <a:t>Bogense</a:t>
            </a:r>
            <a:endParaRPr lang="en-US" sz="1200" dirty="0"/>
          </a:p>
          <a:p>
            <a:pPr>
              <a:buFont typeface="Wingdings" pitchFamily="2" charset="2"/>
              <a:buChar char="q"/>
            </a:pPr>
            <a:r>
              <a:rPr lang="en-US" sz="1200" dirty="0"/>
              <a:t>RP2 </a:t>
            </a:r>
            <a:r>
              <a:rPr lang="en-US" sz="1200" dirty="0" err="1"/>
              <a:t>Faldsled</a:t>
            </a:r>
            <a:endParaRPr lang="en-US" sz="1200" dirty="0"/>
          </a:p>
          <a:p>
            <a:pPr marL="0" indent="0">
              <a:buNone/>
            </a:pPr>
            <a:r>
              <a:rPr lang="en-US" sz="1200" dirty="0"/>
              <a:t>Race organization is not responsible for your resupply bags before, during, or after the race. Please don’t put valuables in your resupply bags. Resupply bags that are left after the race will be donated to charity. We do not mail resupply bags! We suggest that you put an alarm on your phone to remind you to pick up resupply bags after the race.</a:t>
            </a:r>
            <a:br>
              <a:rPr lang="en-US" sz="1200" dirty="0"/>
            </a:br>
            <a:endParaRPr lang="en-US" sz="1200" dirty="0"/>
          </a:p>
          <a:p>
            <a:pPr marL="0" indent="0">
              <a:buNone/>
            </a:pPr>
            <a:endParaRPr lang="da-DK" sz="1200" dirty="0"/>
          </a:p>
        </p:txBody>
      </p:sp>
      <p:pic>
        <p:nvPicPr>
          <p:cNvPr id="8" name="Billede 7" descr="Et billede, der indeholder tekst&#10;&#10;Automatisk genereret beskrivelse">
            <a:extLst>
              <a:ext uri="{FF2B5EF4-FFF2-40B4-BE49-F238E27FC236}">
                <a16:creationId xmlns:a16="http://schemas.microsoft.com/office/drawing/2014/main" id="{65F4A7D0-3808-3848-8184-9CCACFD6EFB6}"/>
              </a:ext>
            </a:extLst>
          </p:cNvPr>
          <p:cNvPicPr>
            <a:picLocks noChangeAspect="1"/>
          </p:cNvPicPr>
          <p:nvPr/>
        </p:nvPicPr>
        <p:blipFill>
          <a:blip r:embed="rId2"/>
          <a:stretch>
            <a:fillRect/>
          </a:stretch>
        </p:blipFill>
        <p:spPr>
          <a:xfrm>
            <a:off x="232422" y="8947744"/>
            <a:ext cx="1240777" cy="761999"/>
          </a:xfrm>
          <a:prstGeom prst="rect">
            <a:avLst/>
          </a:prstGeom>
        </p:spPr>
      </p:pic>
      <p:pic>
        <p:nvPicPr>
          <p:cNvPr id="10" name="Billede 9">
            <a:extLst>
              <a:ext uri="{FF2B5EF4-FFF2-40B4-BE49-F238E27FC236}">
                <a16:creationId xmlns:a16="http://schemas.microsoft.com/office/drawing/2014/main" id="{63C4F863-CDB7-C346-BD82-893A8291FE21}"/>
              </a:ext>
            </a:extLst>
          </p:cNvPr>
          <p:cNvPicPr>
            <a:picLocks noChangeAspect="1"/>
          </p:cNvPicPr>
          <p:nvPr/>
        </p:nvPicPr>
        <p:blipFill>
          <a:blip r:embed="rId3"/>
          <a:stretch>
            <a:fillRect/>
          </a:stretch>
        </p:blipFill>
        <p:spPr>
          <a:xfrm>
            <a:off x="1803397" y="9025466"/>
            <a:ext cx="1302201" cy="610407"/>
          </a:xfrm>
          <a:prstGeom prst="rect">
            <a:avLst/>
          </a:prstGeom>
        </p:spPr>
      </p:pic>
      <p:pic>
        <p:nvPicPr>
          <p:cNvPr id="11" name="Billede 10" descr="Et billede, der indeholder tekst, skilt, skærmbillede&#10;&#10;Automatisk genereret beskrivelse">
            <a:extLst>
              <a:ext uri="{FF2B5EF4-FFF2-40B4-BE49-F238E27FC236}">
                <a16:creationId xmlns:a16="http://schemas.microsoft.com/office/drawing/2014/main" id="{46CB8C06-0913-0A45-8821-5F5C9E8FBD17}"/>
              </a:ext>
            </a:extLst>
          </p:cNvPr>
          <p:cNvPicPr>
            <a:picLocks noChangeAspect="1"/>
          </p:cNvPicPr>
          <p:nvPr/>
        </p:nvPicPr>
        <p:blipFill>
          <a:blip r:embed="rId4"/>
          <a:stretch>
            <a:fillRect/>
          </a:stretch>
        </p:blipFill>
        <p:spPr>
          <a:xfrm>
            <a:off x="5883956" y="8983111"/>
            <a:ext cx="825956" cy="726632"/>
          </a:xfrm>
          <a:prstGeom prst="rect">
            <a:avLst/>
          </a:prstGeom>
        </p:spPr>
      </p:pic>
      <p:pic>
        <p:nvPicPr>
          <p:cNvPr id="12" name="Billede 11">
            <a:extLst>
              <a:ext uri="{FF2B5EF4-FFF2-40B4-BE49-F238E27FC236}">
                <a16:creationId xmlns:a16="http://schemas.microsoft.com/office/drawing/2014/main" id="{ACCD7BE7-A27C-8543-94F5-635327A162CC}"/>
              </a:ext>
            </a:extLst>
          </p:cNvPr>
          <p:cNvPicPr>
            <a:picLocks noChangeAspect="1"/>
          </p:cNvPicPr>
          <p:nvPr/>
        </p:nvPicPr>
        <p:blipFill>
          <a:blip r:embed="rId5"/>
          <a:stretch>
            <a:fillRect/>
          </a:stretch>
        </p:blipFill>
        <p:spPr>
          <a:xfrm>
            <a:off x="3523989" y="8947744"/>
            <a:ext cx="886183" cy="756498"/>
          </a:xfrm>
          <a:prstGeom prst="rect">
            <a:avLst/>
          </a:prstGeom>
        </p:spPr>
      </p:pic>
      <p:pic>
        <p:nvPicPr>
          <p:cNvPr id="13" name="Billede 12">
            <a:extLst>
              <a:ext uri="{FF2B5EF4-FFF2-40B4-BE49-F238E27FC236}">
                <a16:creationId xmlns:a16="http://schemas.microsoft.com/office/drawing/2014/main" id="{C017F6FC-6998-2D4B-825F-4F2824364836}"/>
              </a:ext>
            </a:extLst>
          </p:cNvPr>
          <p:cNvPicPr>
            <a:picLocks noChangeAspect="1"/>
          </p:cNvPicPr>
          <p:nvPr/>
        </p:nvPicPr>
        <p:blipFill>
          <a:blip r:embed="rId6"/>
          <a:stretch>
            <a:fillRect/>
          </a:stretch>
        </p:blipFill>
        <p:spPr>
          <a:xfrm>
            <a:off x="4741377" y="8977279"/>
            <a:ext cx="694223" cy="742919"/>
          </a:xfrm>
          <a:prstGeom prst="rect">
            <a:avLst/>
          </a:prstGeom>
        </p:spPr>
      </p:pic>
      <p:pic>
        <p:nvPicPr>
          <p:cNvPr id="14" name="Billede 13">
            <a:extLst>
              <a:ext uri="{FF2B5EF4-FFF2-40B4-BE49-F238E27FC236}">
                <a16:creationId xmlns:a16="http://schemas.microsoft.com/office/drawing/2014/main" id="{AD263B31-2E6E-434A-837D-E63F976E3582}"/>
              </a:ext>
            </a:extLst>
          </p:cNvPr>
          <p:cNvPicPr>
            <a:picLocks noChangeAspect="1"/>
          </p:cNvPicPr>
          <p:nvPr/>
        </p:nvPicPr>
        <p:blipFill>
          <a:blip r:embed="rId7"/>
          <a:stretch>
            <a:fillRect/>
          </a:stretch>
        </p:blipFill>
        <p:spPr>
          <a:xfrm>
            <a:off x="569139" y="275633"/>
            <a:ext cx="723001" cy="926864"/>
          </a:xfrm>
          <a:prstGeom prst="rect">
            <a:avLst/>
          </a:prstGeom>
        </p:spPr>
      </p:pic>
    </p:spTree>
    <p:extLst>
      <p:ext uri="{BB962C8B-B14F-4D97-AF65-F5344CB8AC3E}">
        <p14:creationId xmlns:p14="http://schemas.microsoft.com/office/powerpoint/2010/main" val="594375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4A7BA-7DCE-614A-955D-E913B1CE9901}"/>
              </a:ext>
            </a:extLst>
          </p:cNvPr>
          <p:cNvSpPr>
            <a:spLocks noGrp="1"/>
          </p:cNvSpPr>
          <p:nvPr>
            <p:ph type="title"/>
          </p:nvPr>
        </p:nvSpPr>
        <p:spPr>
          <a:xfrm>
            <a:off x="754448" y="160320"/>
            <a:ext cx="5349097" cy="1169356"/>
          </a:xfrm>
        </p:spPr>
        <p:txBody>
          <a:bodyPr/>
          <a:lstStyle/>
          <a:p>
            <a:pPr algn="ctr"/>
            <a:r>
              <a:rPr lang="da-DK" sz="3600" b="1" dirty="0"/>
              <a:t>RUNNER RULES:</a:t>
            </a:r>
            <a:endParaRPr lang="da-DK" sz="3600" dirty="0"/>
          </a:p>
        </p:txBody>
      </p:sp>
      <p:sp>
        <p:nvSpPr>
          <p:cNvPr id="3" name="Pladsholder til indhold 2">
            <a:extLst>
              <a:ext uri="{FF2B5EF4-FFF2-40B4-BE49-F238E27FC236}">
                <a16:creationId xmlns:a16="http://schemas.microsoft.com/office/drawing/2014/main" id="{FB1246FB-D8A2-8C4D-BE8D-2D526FD83F5A}"/>
              </a:ext>
            </a:extLst>
          </p:cNvPr>
          <p:cNvSpPr>
            <a:spLocks noGrp="1"/>
          </p:cNvSpPr>
          <p:nvPr>
            <p:ph idx="1"/>
          </p:nvPr>
        </p:nvSpPr>
        <p:spPr>
          <a:xfrm>
            <a:off x="471485" y="1349471"/>
            <a:ext cx="5915025" cy="7675996"/>
          </a:xfrm>
        </p:spPr>
        <p:txBody>
          <a:bodyPr>
            <a:noAutofit/>
          </a:bodyPr>
          <a:lstStyle/>
          <a:p>
            <a:r>
              <a:rPr lang="en-US" sz="1200" dirty="0"/>
              <a:t>In addition to any previously mentioned rules, please follow these rules or you may be disqualified:</a:t>
            </a:r>
          </a:p>
          <a:p>
            <a:r>
              <a:rPr lang="en-US" sz="1200" dirty="0"/>
              <a:t>Participants must be 18 years of age or older on race day to start the race. No runners under the age of 18 will be allowed. This is a graduate level race. We will not make any exceptions to this rule.</a:t>
            </a:r>
          </a:p>
          <a:p>
            <a:r>
              <a:rPr lang="en-US" sz="1200" dirty="0"/>
              <a:t>You may not just poo anywhere. We ask that you abide by “leave no trace” by digging a 15cm/6” hole (NO TOILET PAPER OR WIPES CAN BE LEFT BEHIND), use public toilets or the aid stations toilets. In other cases please haul your waste out (and toilet paper). Anyone who does not follow these rules will be disqualified. We have a no tolerance policy for poo or wipes left on the loose!</a:t>
            </a:r>
          </a:p>
          <a:p>
            <a:r>
              <a:rPr lang="en-US" sz="1200" dirty="0"/>
              <a:t>You must carry all your own gear. No pacer or other runner may mule your stuff for you.</a:t>
            </a:r>
          </a:p>
          <a:p>
            <a:r>
              <a:rPr lang="en-US" sz="1200" dirty="0"/>
              <a:t>Mandatory gear must be carried at all times. Runners who do not have the mandatory gear will be disqualified or given a time penalty.</a:t>
            </a:r>
          </a:p>
          <a:p>
            <a:r>
              <a:rPr lang="en-US" sz="1200" dirty="0"/>
              <a:t>Runners are required to carry additional calories and water and a rain jacket with them between aid stations for their own safety.</a:t>
            </a:r>
          </a:p>
          <a:p>
            <a:r>
              <a:rPr lang="en-US" sz="1200" dirty="0"/>
              <a:t>Runners may only have a pacer from </a:t>
            </a:r>
            <a:r>
              <a:rPr lang="en-US" sz="1200" dirty="0" err="1"/>
              <a:t>Strib</a:t>
            </a:r>
            <a:r>
              <a:rPr lang="en-US" sz="1200" dirty="0"/>
              <a:t> onward. You may have different pacers throughout, but only one at a time.</a:t>
            </a:r>
          </a:p>
          <a:p>
            <a:r>
              <a:rPr lang="en-US" sz="1200" dirty="0"/>
              <a:t>Runners must complete the entire course on foot, without the aid of motors, bikes, or any other mechanized or non-mechanized aid.</a:t>
            </a:r>
          </a:p>
          <a:p>
            <a:r>
              <a:rPr lang="en-US" sz="1200" dirty="0"/>
              <a:t>Littering by leaving garbage, toilet paper, wipes, or other trash will not be tolerated and will be cause for disqualification. Garbage may only be left in trash receptacles and must be carried by participants between aid stations.</a:t>
            </a:r>
          </a:p>
          <a:p>
            <a:r>
              <a:rPr lang="en-US" sz="1200" dirty="0"/>
              <a:t>Sportsmanship/Respect: We require that all participants treat the trails, our volunteers, and other participants and trail users with respect and kindness. Poor sportsmanship and disrespect for our volunteers or other trail users can be grounds for disqualification.</a:t>
            </a:r>
          </a:p>
          <a:p>
            <a:r>
              <a:rPr lang="en-US" sz="1200" dirty="0"/>
              <a:t>If a runner requires IVs during the event they are automatically disqualified.</a:t>
            </a:r>
          </a:p>
          <a:p>
            <a:r>
              <a:rPr lang="en-US" sz="1200" dirty="0"/>
              <a:t>If a racer requires the use of emergency services or SAR (Search and rescue) they will be disqualified. Runners must heed the advice of SAR and emergency services or they will be disqualified.</a:t>
            </a:r>
          </a:p>
          <a:p>
            <a:r>
              <a:rPr lang="en-US" sz="1200" dirty="0"/>
              <a:t>Runners must make sure that their emergency phone trough out the race has a minimum of 15% charge. </a:t>
            </a:r>
          </a:p>
          <a:p>
            <a:r>
              <a:rPr lang="en-US" sz="1200" dirty="0"/>
              <a:t>Runners must follow the assigned course, no cutting the course in any way.</a:t>
            </a:r>
          </a:p>
          <a:p>
            <a:r>
              <a:rPr lang="en-US" sz="1200" dirty="0"/>
              <a:t>Runners may continue even though that the aid stations is closed, but they will be relying on support crew or shopping food on the way. </a:t>
            </a:r>
          </a:p>
          <a:p>
            <a:r>
              <a:rPr lang="en-US" sz="1200" dirty="0"/>
              <a:t>Runners must finish in the allotted time or they will be considered a DNF. </a:t>
            </a:r>
          </a:p>
          <a:p>
            <a:r>
              <a:rPr lang="en-US" sz="1200" dirty="0"/>
              <a:t>Finisher medal are only awarded to finishes within the 100-hour cut off time.</a:t>
            </a:r>
          </a:p>
        </p:txBody>
      </p:sp>
      <p:pic>
        <p:nvPicPr>
          <p:cNvPr id="8" name="Billede 7" descr="Et billede, der indeholder tekst&#10;&#10;Automatisk genereret beskrivelse">
            <a:extLst>
              <a:ext uri="{FF2B5EF4-FFF2-40B4-BE49-F238E27FC236}">
                <a16:creationId xmlns:a16="http://schemas.microsoft.com/office/drawing/2014/main" id="{0AB6F984-7793-9846-9F5D-516B7B5ED787}"/>
              </a:ext>
            </a:extLst>
          </p:cNvPr>
          <p:cNvPicPr>
            <a:picLocks noChangeAspect="1"/>
          </p:cNvPicPr>
          <p:nvPr/>
        </p:nvPicPr>
        <p:blipFill>
          <a:blip r:embed="rId2"/>
          <a:stretch>
            <a:fillRect/>
          </a:stretch>
        </p:blipFill>
        <p:spPr>
          <a:xfrm>
            <a:off x="232422" y="8947744"/>
            <a:ext cx="1240777" cy="761999"/>
          </a:xfrm>
          <a:prstGeom prst="rect">
            <a:avLst/>
          </a:prstGeom>
        </p:spPr>
      </p:pic>
      <p:pic>
        <p:nvPicPr>
          <p:cNvPr id="10" name="Billede 9">
            <a:extLst>
              <a:ext uri="{FF2B5EF4-FFF2-40B4-BE49-F238E27FC236}">
                <a16:creationId xmlns:a16="http://schemas.microsoft.com/office/drawing/2014/main" id="{6887B679-C9A3-A449-8710-BA1246DD69D9}"/>
              </a:ext>
            </a:extLst>
          </p:cNvPr>
          <p:cNvPicPr>
            <a:picLocks noChangeAspect="1"/>
          </p:cNvPicPr>
          <p:nvPr/>
        </p:nvPicPr>
        <p:blipFill>
          <a:blip r:embed="rId3"/>
          <a:stretch>
            <a:fillRect/>
          </a:stretch>
        </p:blipFill>
        <p:spPr>
          <a:xfrm>
            <a:off x="1803397" y="9025466"/>
            <a:ext cx="1302201" cy="610407"/>
          </a:xfrm>
          <a:prstGeom prst="rect">
            <a:avLst/>
          </a:prstGeom>
        </p:spPr>
      </p:pic>
      <p:pic>
        <p:nvPicPr>
          <p:cNvPr id="11" name="Billede 10" descr="Et billede, der indeholder tekst, skilt, skærmbillede&#10;&#10;Automatisk genereret beskrivelse">
            <a:extLst>
              <a:ext uri="{FF2B5EF4-FFF2-40B4-BE49-F238E27FC236}">
                <a16:creationId xmlns:a16="http://schemas.microsoft.com/office/drawing/2014/main" id="{77F8DAEC-4974-0A4B-A218-7C168F9DE62E}"/>
              </a:ext>
            </a:extLst>
          </p:cNvPr>
          <p:cNvPicPr>
            <a:picLocks noChangeAspect="1"/>
          </p:cNvPicPr>
          <p:nvPr/>
        </p:nvPicPr>
        <p:blipFill>
          <a:blip r:embed="rId4"/>
          <a:stretch>
            <a:fillRect/>
          </a:stretch>
        </p:blipFill>
        <p:spPr>
          <a:xfrm>
            <a:off x="5883956" y="8983111"/>
            <a:ext cx="825956" cy="726632"/>
          </a:xfrm>
          <a:prstGeom prst="rect">
            <a:avLst/>
          </a:prstGeom>
        </p:spPr>
      </p:pic>
      <p:pic>
        <p:nvPicPr>
          <p:cNvPr id="12" name="Billede 11">
            <a:extLst>
              <a:ext uri="{FF2B5EF4-FFF2-40B4-BE49-F238E27FC236}">
                <a16:creationId xmlns:a16="http://schemas.microsoft.com/office/drawing/2014/main" id="{C2580DF5-9B06-0843-B417-BD14A1FB82D4}"/>
              </a:ext>
            </a:extLst>
          </p:cNvPr>
          <p:cNvPicPr>
            <a:picLocks noChangeAspect="1"/>
          </p:cNvPicPr>
          <p:nvPr/>
        </p:nvPicPr>
        <p:blipFill>
          <a:blip r:embed="rId5"/>
          <a:stretch>
            <a:fillRect/>
          </a:stretch>
        </p:blipFill>
        <p:spPr>
          <a:xfrm>
            <a:off x="3523989" y="8947744"/>
            <a:ext cx="886183" cy="756498"/>
          </a:xfrm>
          <a:prstGeom prst="rect">
            <a:avLst/>
          </a:prstGeom>
        </p:spPr>
      </p:pic>
      <p:pic>
        <p:nvPicPr>
          <p:cNvPr id="13" name="Billede 12">
            <a:extLst>
              <a:ext uri="{FF2B5EF4-FFF2-40B4-BE49-F238E27FC236}">
                <a16:creationId xmlns:a16="http://schemas.microsoft.com/office/drawing/2014/main" id="{16B3DE88-AEA6-A743-9E5B-E0B91406E659}"/>
              </a:ext>
            </a:extLst>
          </p:cNvPr>
          <p:cNvPicPr>
            <a:picLocks noChangeAspect="1"/>
          </p:cNvPicPr>
          <p:nvPr/>
        </p:nvPicPr>
        <p:blipFill>
          <a:blip r:embed="rId6"/>
          <a:stretch>
            <a:fillRect/>
          </a:stretch>
        </p:blipFill>
        <p:spPr>
          <a:xfrm>
            <a:off x="4741377" y="8977279"/>
            <a:ext cx="694223" cy="742919"/>
          </a:xfrm>
          <a:prstGeom prst="rect">
            <a:avLst/>
          </a:prstGeom>
        </p:spPr>
      </p:pic>
      <p:pic>
        <p:nvPicPr>
          <p:cNvPr id="14" name="Billede 13">
            <a:extLst>
              <a:ext uri="{FF2B5EF4-FFF2-40B4-BE49-F238E27FC236}">
                <a16:creationId xmlns:a16="http://schemas.microsoft.com/office/drawing/2014/main" id="{45AD905D-7B1E-1A43-B581-17D273593D3C}"/>
              </a:ext>
            </a:extLst>
          </p:cNvPr>
          <p:cNvPicPr>
            <a:picLocks noChangeAspect="1"/>
          </p:cNvPicPr>
          <p:nvPr/>
        </p:nvPicPr>
        <p:blipFill>
          <a:blip r:embed="rId7"/>
          <a:stretch>
            <a:fillRect/>
          </a:stretch>
        </p:blipFill>
        <p:spPr>
          <a:xfrm>
            <a:off x="569139" y="275633"/>
            <a:ext cx="723001" cy="926864"/>
          </a:xfrm>
          <a:prstGeom prst="rect">
            <a:avLst/>
          </a:prstGeom>
        </p:spPr>
      </p:pic>
    </p:spTree>
    <p:extLst>
      <p:ext uri="{BB962C8B-B14F-4D97-AF65-F5344CB8AC3E}">
        <p14:creationId xmlns:p14="http://schemas.microsoft.com/office/powerpoint/2010/main" val="258820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4A7BA-7DCE-614A-955D-E913B1CE9901}"/>
              </a:ext>
            </a:extLst>
          </p:cNvPr>
          <p:cNvSpPr>
            <a:spLocks noGrp="1"/>
          </p:cNvSpPr>
          <p:nvPr>
            <p:ph type="title"/>
          </p:nvPr>
        </p:nvSpPr>
        <p:spPr>
          <a:xfrm>
            <a:off x="754448" y="160320"/>
            <a:ext cx="5349097" cy="1169356"/>
          </a:xfrm>
        </p:spPr>
        <p:txBody>
          <a:bodyPr/>
          <a:lstStyle/>
          <a:p>
            <a:pPr algn="ctr"/>
            <a:r>
              <a:rPr lang="da-DK" sz="3600" b="1" dirty="0"/>
              <a:t>RUNNER RULES:</a:t>
            </a:r>
            <a:endParaRPr lang="da-DK" sz="3600" dirty="0"/>
          </a:p>
        </p:txBody>
      </p:sp>
      <p:sp>
        <p:nvSpPr>
          <p:cNvPr id="3" name="Pladsholder til indhold 2">
            <a:extLst>
              <a:ext uri="{FF2B5EF4-FFF2-40B4-BE49-F238E27FC236}">
                <a16:creationId xmlns:a16="http://schemas.microsoft.com/office/drawing/2014/main" id="{FB1246FB-D8A2-8C4D-BE8D-2D526FD83F5A}"/>
              </a:ext>
            </a:extLst>
          </p:cNvPr>
          <p:cNvSpPr>
            <a:spLocks noGrp="1"/>
          </p:cNvSpPr>
          <p:nvPr>
            <p:ph idx="1"/>
          </p:nvPr>
        </p:nvSpPr>
        <p:spPr>
          <a:xfrm>
            <a:off x="471485" y="1349471"/>
            <a:ext cx="5915025" cy="7675996"/>
          </a:xfrm>
        </p:spPr>
        <p:txBody>
          <a:bodyPr>
            <a:noAutofit/>
          </a:bodyPr>
          <a:lstStyle/>
          <a:p>
            <a:r>
              <a:rPr lang="en-US" sz="1200" dirty="0"/>
              <a:t>Runners may receive an ‘unofficial finish’ if they leave the last aid station at or under the cut off time but arrive at the finish over the cut off time. Unofficial finishes will receive a finisher print but will not receive a medal.</a:t>
            </a:r>
          </a:p>
          <a:p>
            <a:r>
              <a:rPr lang="en-US" sz="1200" dirty="0"/>
              <a:t>This event is considered an “Endurance Run” and as such it is not considered a competitive event but rather a life accomplishment. We will record finish times and award top finishers but the accomplishment of the participants in running it is in the experience of it, not how fast you can finish it. Therefore, the spirit of the event is captured in the journey, rather than in each participant’s end result.</a:t>
            </a:r>
          </a:p>
          <a:p>
            <a:r>
              <a:rPr lang="en-US" sz="1200" dirty="0"/>
              <a:t>If a runner receives a time penalty during the race they will not be eligible to receive any awards.</a:t>
            </a:r>
          </a:p>
        </p:txBody>
      </p:sp>
      <p:pic>
        <p:nvPicPr>
          <p:cNvPr id="8" name="Billede 7" descr="Et billede, der indeholder tekst&#10;&#10;Automatisk genereret beskrivelse">
            <a:extLst>
              <a:ext uri="{FF2B5EF4-FFF2-40B4-BE49-F238E27FC236}">
                <a16:creationId xmlns:a16="http://schemas.microsoft.com/office/drawing/2014/main" id="{E462B3E4-542F-2F4B-A7BD-43FC2A770230}"/>
              </a:ext>
            </a:extLst>
          </p:cNvPr>
          <p:cNvPicPr>
            <a:picLocks noChangeAspect="1"/>
          </p:cNvPicPr>
          <p:nvPr/>
        </p:nvPicPr>
        <p:blipFill>
          <a:blip r:embed="rId2"/>
          <a:stretch>
            <a:fillRect/>
          </a:stretch>
        </p:blipFill>
        <p:spPr>
          <a:xfrm>
            <a:off x="232422" y="8947744"/>
            <a:ext cx="1240777" cy="761999"/>
          </a:xfrm>
          <a:prstGeom prst="rect">
            <a:avLst/>
          </a:prstGeom>
        </p:spPr>
      </p:pic>
      <p:pic>
        <p:nvPicPr>
          <p:cNvPr id="10" name="Billede 9">
            <a:extLst>
              <a:ext uri="{FF2B5EF4-FFF2-40B4-BE49-F238E27FC236}">
                <a16:creationId xmlns:a16="http://schemas.microsoft.com/office/drawing/2014/main" id="{B7137FFE-A6B8-494B-8D8D-2D9130C980FD}"/>
              </a:ext>
            </a:extLst>
          </p:cNvPr>
          <p:cNvPicPr>
            <a:picLocks noChangeAspect="1"/>
          </p:cNvPicPr>
          <p:nvPr/>
        </p:nvPicPr>
        <p:blipFill>
          <a:blip r:embed="rId3"/>
          <a:stretch>
            <a:fillRect/>
          </a:stretch>
        </p:blipFill>
        <p:spPr>
          <a:xfrm>
            <a:off x="1803397" y="9025466"/>
            <a:ext cx="1302201" cy="610407"/>
          </a:xfrm>
          <a:prstGeom prst="rect">
            <a:avLst/>
          </a:prstGeom>
        </p:spPr>
      </p:pic>
      <p:pic>
        <p:nvPicPr>
          <p:cNvPr id="11" name="Billede 10" descr="Et billede, der indeholder tekst, skilt, skærmbillede&#10;&#10;Automatisk genereret beskrivelse">
            <a:extLst>
              <a:ext uri="{FF2B5EF4-FFF2-40B4-BE49-F238E27FC236}">
                <a16:creationId xmlns:a16="http://schemas.microsoft.com/office/drawing/2014/main" id="{5279F847-7D63-DD45-BB2B-0DD1C7BAC23E}"/>
              </a:ext>
            </a:extLst>
          </p:cNvPr>
          <p:cNvPicPr>
            <a:picLocks noChangeAspect="1"/>
          </p:cNvPicPr>
          <p:nvPr/>
        </p:nvPicPr>
        <p:blipFill>
          <a:blip r:embed="rId4"/>
          <a:stretch>
            <a:fillRect/>
          </a:stretch>
        </p:blipFill>
        <p:spPr>
          <a:xfrm>
            <a:off x="5883956" y="8983111"/>
            <a:ext cx="825956" cy="726632"/>
          </a:xfrm>
          <a:prstGeom prst="rect">
            <a:avLst/>
          </a:prstGeom>
        </p:spPr>
      </p:pic>
      <p:pic>
        <p:nvPicPr>
          <p:cNvPr id="12" name="Billede 11">
            <a:extLst>
              <a:ext uri="{FF2B5EF4-FFF2-40B4-BE49-F238E27FC236}">
                <a16:creationId xmlns:a16="http://schemas.microsoft.com/office/drawing/2014/main" id="{066312BA-12E1-4E47-A58E-E818B336EBBE}"/>
              </a:ext>
            </a:extLst>
          </p:cNvPr>
          <p:cNvPicPr>
            <a:picLocks noChangeAspect="1"/>
          </p:cNvPicPr>
          <p:nvPr/>
        </p:nvPicPr>
        <p:blipFill>
          <a:blip r:embed="rId5"/>
          <a:stretch>
            <a:fillRect/>
          </a:stretch>
        </p:blipFill>
        <p:spPr>
          <a:xfrm>
            <a:off x="3523989" y="8947744"/>
            <a:ext cx="886183" cy="756498"/>
          </a:xfrm>
          <a:prstGeom prst="rect">
            <a:avLst/>
          </a:prstGeom>
        </p:spPr>
      </p:pic>
      <p:pic>
        <p:nvPicPr>
          <p:cNvPr id="13" name="Billede 12">
            <a:extLst>
              <a:ext uri="{FF2B5EF4-FFF2-40B4-BE49-F238E27FC236}">
                <a16:creationId xmlns:a16="http://schemas.microsoft.com/office/drawing/2014/main" id="{E89A51DA-92A8-FE4F-9BD9-4604059C5B5C}"/>
              </a:ext>
            </a:extLst>
          </p:cNvPr>
          <p:cNvPicPr>
            <a:picLocks noChangeAspect="1"/>
          </p:cNvPicPr>
          <p:nvPr/>
        </p:nvPicPr>
        <p:blipFill>
          <a:blip r:embed="rId6"/>
          <a:stretch>
            <a:fillRect/>
          </a:stretch>
        </p:blipFill>
        <p:spPr>
          <a:xfrm>
            <a:off x="4741377" y="8977279"/>
            <a:ext cx="694223" cy="742919"/>
          </a:xfrm>
          <a:prstGeom prst="rect">
            <a:avLst/>
          </a:prstGeom>
        </p:spPr>
      </p:pic>
      <p:pic>
        <p:nvPicPr>
          <p:cNvPr id="14" name="Billede 13">
            <a:extLst>
              <a:ext uri="{FF2B5EF4-FFF2-40B4-BE49-F238E27FC236}">
                <a16:creationId xmlns:a16="http://schemas.microsoft.com/office/drawing/2014/main" id="{BE82978E-8A53-214E-8DEB-22C6080E4D46}"/>
              </a:ext>
            </a:extLst>
          </p:cNvPr>
          <p:cNvPicPr>
            <a:picLocks noChangeAspect="1"/>
          </p:cNvPicPr>
          <p:nvPr/>
        </p:nvPicPr>
        <p:blipFill>
          <a:blip r:embed="rId7"/>
          <a:stretch>
            <a:fillRect/>
          </a:stretch>
        </p:blipFill>
        <p:spPr>
          <a:xfrm>
            <a:off x="569139" y="275633"/>
            <a:ext cx="723001" cy="926864"/>
          </a:xfrm>
          <a:prstGeom prst="rect">
            <a:avLst/>
          </a:prstGeom>
        </p:spPr>
      </p:pic>
    </p:spTree>
    <p:extLst>
      <p:ext uri="{BB962C8B-B14F-4D97-AF65-F5344CB8AC3E}">
        <p14:creationId xmlns:p14="http://schemas.microsoft.com/office/powerpoint/2010/main" val="2741709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4A7BA-7DCE-614A-955D-E913B1CE9901}"/>
              </a:ext>
            </a:extLst>
          </p:cNvPr>
          <p:cNvSpPr>
            <a:spLocks noGrp="1"/>
          </p:cNvSpPr>
          <p:nvPr>
            <p:ph type="title"/>
          </p:nvPr>
        </p:nvSpPr>
        <p:spPr>
          <a:xfrm>
            <a:off x="1379562" y="176987"/>
            <a:ext cx="5349097" cy="1169356"/>
          </a:xfrm>
        </p:spPr>
        <p:txBody>
          <a:bodyPr/>
          <a:lstStyle/>
          <a:p>
            <a:r>
              <a:rPr lang="da-DK" sz="3600" b="1" dirty="0"/>
              <a:t>SCHEDULE OF EVENTS:</a:t>
            </a:r>
            <a:endParaRPr lang="da-DK" sz="3600" dirty="0"/>
          </a:p>
        </p:txBody>
      </p:sp>
      <p:sp>
        <p:nvSpPr>
          <p:cNvPr id="3" name="Pladsholder til indhold 2">
            <a:extLst>
              <a:ext uri="{FF2B5EF4-FFF2-40B4-BE49-F238E27FC236}">
                <a16:creationId xmlns:a16="http://schemas.microsoft.com/office/drawing/2014/main" id="{FB1246FB-D8A2-8C4D-BE8D-2D526FD83F5A}"/>
              </a:ext>
            </a:extLst>
          </p:cNvPr>
          <p:cNvSpPr>
            <a:spLocks noGrp="1"/>
          </p:cNvSpPr>
          <p:nvPr>
            <p:ph idx="1"/>
          </p:nvPr>
        </p:nvSpPr>
        <p:spPr>
          <a:xfrm>
            <a:off x="471485" y="1349471"/>
            <a:ext cx="5915025" cy="7675996"/>
          </a:xfrm>
        </p:spPr>
        <p:txBody>
          <a:bodyPr>
            <a:noAutofit/>
          </a:bodyPr>
          <a:lstStyle/>
          <a:p>
            <a:pPr marL="0" indent="0" algn="ctr">
              <a:buNone/>
            </a:pPr>
            <a:r>
              <a:rPr lang="en-US" sz="1200" b="1" dirty="0"/>
              <a:t>See program for time and location!</a:t>
            </a:r>
          </a:p>
          <a:p>
            <a:pPr marL="0" indent="0" algn="ctr">
              <a:buNone/>
            </a:pPr>
            <a:r>
              <a:rPr lang="en-US" sz="1200" b="1" dirty="0"/>
              <a:t>!Follow </a:t>
            </a:r>
            <a:r>
              <a:rPr lang="en-US" sz="1200" b="1" dirty="0" err="1"/>
              <a:t>Facebook.com</a:t>
            </a:r>
            <a:r>
              <a:rPr lang="en-US" sz="1200" b="1" dirty="0"/>
              <a:t>/</a:t>
            </a:r>
            <a:r>
              <a:rPr lang="en-US" sz="1200" b="1" dirty="0" err="1"/>
              <a:t>EuropeUltra</a:t>
            </a:r>
            <a:r>
              <a:rPr lang="en-US" sz="1200" b="1" dirty="0"/>
              <a:t> to receive update messages!</a:t>
            </a:r>
          </a:p>
          <a:p>
            <a:pPr marL="0" indent="0">
              <a:buNone/>
            </a:pPr>
            <a:r>
              <a:rPr lang="en-US" sz="1200" dirty="0"/>
              <a:t>We invite runners to take part in the pre- and post-race events.  We require that all runners attend the Tuesday evening pre-race talk and medical check, but all other activities are your choice.</a:t>
            </a:r>
          </a:p>
          <a:p>
            <a:pPr marL="0" indent="0">
              <a:buNone/>
            </a:pPr>
            <a:r>
              <a:rPr lang="en-US" sz="1200" u="sng" dirty="0"/>
              <a:t>RACE CHECK-IN:</a:t>
            </a:r>
            <a:endParaRPr lang="en-US" sz="1200" dirty="0"/>
          </a:p>
          <a:p>
            <a:pPr marL="0" indent="0">
              <a:buNone/>
            </a:pPr>
            <a:r>
              <a:rPr lang="en-US" sz="1200" dirty="0"/>
              <a:t>Race HQ - NO check in before Race check in opens. Bring ID/passport with photo and Mandatory gear. </a:t>
            </a:r>
          </a:p>
          <a:p>
            <a:pPr marL="0" indent="0">
              <a:buNone/>
            </a:pPr>
            <a:r>
              <a:rPr lang="en-US" sz="1200" u="sng" dirty="0"/>
              <a:t>RESUPPLY BAGS:</a:t>
            </a:r>
            <a:endParaRPr lang="en-US" sz="1200" dirty="0"/>
          </a:p>
          <a:p>
            <a:pPr marL="0" indent="0">
              <a:buNone/>
            </a:pPr>
            <a:r>
              <a:rPr lang="en-US" sz="1200" dirty="0"/>
              <a:t>Runners may leave their resupply bags at Race check-in (Race HQ) for delivery to Sleep stations. Race check-in opening hours is the final cut off for race organization to receive resupply bags.</a:t>
            </a:r>
          </a:p>
          <a:p>
            <a:pPr marL="0" indent="0">
              <a:buNone/>
            </a:pPr>
            <a:r>
              <a:rPr lang="en-US" sz="1200" u="sng" dirty="0"/>
              <a:t>MANDATORY MEDICAL CHECK:</a:t>
            </a:r>
            <a:endParaRPr lang="en-US" sz="1200" dirty="0"/>
          </a:p>
          <a:p>
            <a:pPr marL="0" indent="0">
              <a:buNone/>
            </a:pPr>
            <a:r>
              <a:rPr lang="en-US" sz="1200" dirty="0"/>
              <a:t>All runners shall meet with medical personnel for a medical check. Come anytime during race check-in to get your MANDATORY medical check. Our medical director and staff will be on site to do medical checks.</a:t>
            </a:r>
          </a:p>
          <a:p>
            <a:pPr marL="0" indent="0">
              <a:buNone/>
            </a:pPr>
            <a:r>
              <a:rPr lang="en-US" sz="1200" u="sng" dirty="0"/>
              <a:t>MANDATORY MUG SHOTS:</a:t>
            </a:r>
            <a:endParaRPr lang="en-US" sz="1200" dirty="0"/>
          </a:p>
          <a:p>
            <a:pPr marL="0" indent="0">
              <a:buNone/>
            </a:pPr>
            <a:r>
              <a:rPr lang="en-US" sz="1200" dirty="0"/>
              <a:t>Every runner will get a race mugshot for live tracking and a photo for the ‘before’ and ‘after’ shots by the Europe Ultra </a:t>
            </a:r>
            <a:r>
              <a:rPr lang="en-US" sz="1200" dirty="0" err="1"/>
              <a:t>Mediateam</a:t>
            </a:r>
            <a:r>
              <a:rPr lang="en-US" sz="1200" dirty="0"/>
              <a:t>. </a:t>
            </a:r>
          </a:p>
          <a:p>
            <a:pPr marL="0" indent="0">
              <a:buNone/>
            </a:pPr>
            <a:r>
              <a:rPr lang="en-US" sz="1200" u="sng" dirty="0"/>
              <a:t>MANDATORY RACE MEETING FOR ALL PARTICIPANTS:</a:t>
            </a:r>
            <a:endParaRPr lang="en-US" sz="1200" dirty="0"/>
          </a:p>
          <a:p>
            <a:pPr marL="0" indent="0">
              <a:buNone/>
            </a:pPr>
            <a:r>
              <a:rPr lang="en-US" sz="1200" dirty="0"/>
              <a:t>Mandatory for all runners and recommended for all crew and pacers (not required for crew/pacers, but they must know the rules). Pre-Race Talk at Race HQ.  We will review important rules and course information and answer questions.</a:t>
            </a:r>
          </a:p>
          <a:p>
            <a:pPr marL="0" indent="0" algn="ctr">
              <a:buNone/>
            </a:pPr>
            <a:r>
              <a:rPr lang="en-US" sz="1200" b="1" dirty="0"/>
              <a:t>**Please note that we do not have a long course briefing for the FYN 350**</a:t>
            </a:r>
            <a:endParaRPr lang="en-US" sz="1200" dirty="0"/>
          </a:p>
          <a:p>
            <a:pPr marL="0" indent="0">
              <a:buNone/>
            </a:pPr>
            <a:r>
              <a:rPr lang="en-US" sz="1200" u="sng" dirty="0"/>
              <a:t>AWARD CEREMONY:</a:t>
            </a:r>
            <a:endParaRPr lang="en-US" sz="1200" dirty="0"/>
          </a:p>
          <a:p>
            <a:pPr marL="0" indent="0">
              <a:buNone/>
            </a:pPr>
            <a:r>
              <a:rPr lang="en-US" sz="1200" dirty="0"/>
              <a:t>Celebration of the journey. Location: Race Headquarters</a:t>
            </a:r>
          </a:p>
          <a:p>
            <a:pPr marL="0" indent="0">
              <a:buNone/>
            </a:pPr>
            <a:endParaRPr lang="da-DK" sz="1200" dirty="0"/>
          </a:p>
        </p:txBody>
      </p:sp>
      <p:pic>
        <p:nvPicPr>
          <p:cNvPr id="8" name="Billede 7" descr="Et billede, der indeholder tekst&#10;&#10;Automatisk genereret beskrivelse">
            <a:extLst>
              <a:ext uri="{FF2B5EF4-FFF2-40B4-BE49-F238E27FC236}">
                <a16:creationId xmlns:a16="http://schemas.microsoft.com/office/drawing/2014/main" id="{4C16D904-DC95-6441-B68C-15226D0C61D4}"/>
              </a:ext>
            </a:extLst>
          </p:cNvPr>
          <p:cNvPicPr>
            <a:picLocks noChangeAspect="1"/>
          </p:cNvPicPr>
          <p:nvPr/>
        </p:nvPicPr>
        <p:blipFill>
          <a:blip r:embed="rId2"/>
          <a:stretch>
            <a:fillRect/>
          </a:stretch>
        </p:blipFill>
        <p:spPr>
          <a:xfrm>
            <a:off x="232422" y="8947744"/>
            <a:ext cx="1240777" cy="761999"/>
          </a:xfrm>
          <a:prstGeom prst="rect">
            <a:avLst/>
          </a:prstGeom>
        </p:spPr>
      </p:pic>
      <p:pic>
        <p:nvPicPr>
          <p:cNvPr id="10" name="Billede 9">
            <a:extLst>
              <a:ext uri="{FF2B5EF4-FFF2-40B4-BE49-F238E27FC236}">
                <a16:creationId xmlns:a16="http://schemas.microsoft.com/office/drawing/2014/main" id="{971E92B8-2C4B-FA45-88F1-E18EABAD9623}"/>
              </a:ext>
            </a:extLst>
          </p:cNvPr>
          <p:cNvPicPr>
            <a:picLocks noChangeAspect="1"/>
          </p:cNvPicPr>
          <p:nvPr/>
        </p:nvPicPr>
        <p:blipFill>
          <a:blip r:embed="rId3"/>
          <a:stretch>
            <a:fillRect/>
          </a:stretch>
        </p:blipFill>
        <p:spPr>
          <a:xfrm>
            <a:off x="1803397" y="9025466"/>
            <a:ext cx="1302201" cy="610407"/>
          </a:xfrm>
          <a:prstGeom prst="rect">
            <a:avLst/>
          </a:prstGeom>
        </p:spPr>
      </p:pic>
      <p:pic>
        <p:nvPicPr>
          <p:cNvPr id="11" name="Billede 10" descr="Et billede, der indeholder tekst, skilt, skærmbillede&#10;&#10;Automatisk genereret beskrivelse">
            <a:extLst>
              <a:ext uri="{FF2B5EF4-FFF2-40B4-BE49-F238E27FC236}">
                <a16:creationId xmlns:a16="http://schemas.microsoft.com/office/drawing/2014/main" id="{9594DE63-24B9-7341-9AE9-A236D02C97EB}"/>
              </a:ext>
            </a:extLst>
          </p:cNvPr>
          <p:cNvPicPr>
            <a:picLocks noChangeAspect="1"/>
          </p:cNvPicPr>
          <p:nvPr/>
        </p:nvPicPr>
        <p:blipFill>
          <a:blip r:embed="rId4"/>
          <a:stretch>
            <a:fillRect/>
          </a:stretch>
        </p:blipFill>
        <p:spPr>
          <a:xfrm>
            <a:off x="5883956" y="8983111"/>
            <a:ext cx="825956" cy="726632"/>
          </a:xfrm>
          <a:prstGeom prst="rect">
            <a:avLst/>
          </a:prstGeom>
        </p:spPr>
      </p:pic>
      <p:pic>
        <p:nvPicPr>
          <p:cNvPr id="12" name="Billede 11">
            <a:extLst>
              <a:ext uri="{FF2B5EF4-FFF2-40B4-BE49-F238E27FC236}">
                <a16:creationId xmlns:a16="http://schemas.microsoft.com/office/drawing/2014/main" id="{47DAFAE6-45A5-FC4C-9C63-E117575601DC}"/>
              </a:ext>
            </a:extLst>
          </p:cNvPr>
          <p:cNvPicPr>
            <a:picLocks noChangeAspect="1"/>
          </p:cNvPicPr>
          <p:nvPr/>
        </p:nvPicPr>
        <p:blipFill>
          <a:blip r:embed="rId5"/>
          <a:stretch>
            <a:fillRect/>
          </a:stretch>
        </p:blipFill>
        <p:spPr>
          <a:xfrm>
            <a:off x="3523989" y="8947744"/>
            <a:ext cx="886183" cy="756498"/>
          </a:xfrm>
          <a:prstGeom prst="rect">
            <a:avLst/>
          </a:prstGeom>
        </p:spPr>
      </p:pic>
      <p:pic>
        <p:nvPicPr>
          <p:cNvPr id="13" name="Billede 12">
            <a:extLst>
              <a:ext uri="{FF2B5EF4-FFF2-40B4-BE49-F238E27FC236}">
                <a16:creationId xmlns:a16="http://schemas.microsoft.com/office/drawing/2014/main" id="{820F990A-8F54-0644-9CE3-96B0161B5DED}"/>
              </a:ext>
            </a:extLst>
          </p:cNvPr>
          <p:cNvPicPr>
            <a:picLocks noChangeAspect="1"/>
          </p:cNvPicPr>
          <p:nvPr/>
        </p:nvPicPr>
        <p:blipFill>
          <a:blip r:embed="rId6"/>
          <a:stretch>
            <a:fillRect/>
          </a:stretch>
        </p:blipFill>
        <p:spPr>
          <a:xfrm>
            <a:off x="4741377" y="8977279"/>
            <a:ext cx="694223" cy="742919"/>
          </a:xfrm>
          <a:prstGeom prst="rect">
            <a:avLst/>
          </a:prstGeom>
        </p:spPr>
      </p:pic>
      <p:pic>
        <p:nvPicPr>
          <p:cNvPr id="14" name="Billede 13">
            <a:extLst>
              <a:ext uri="{FF2B5EF4-FFF2-40B4-BE49-F238E27FC236}">
                <a16:creationId xmlns:a16="http://schemas.microsoft.com/office/drawing/2014/main" id="{4767816C-DD98-2E4F-97CD-9EDA147C6809}"/>
              </a:ext>
            </a:extLst>
          </p:cNvPr>
          <p:cNvPicPr>
            <a:picLocks noChangeAspect="1"/>
          </p:cNvPicPr>
          <p:nvPr/>
        </p:nvPicPr>
        <p:blipFill>
          <a:blip r:embed="rId7"/>
          <a:stretch>
            <a:fillRect/>
          </a:stretch>
        </p:blipFill>
        <p:spPr>
          <a:xfrm>
            <a:off x="569139" y="275633"/>
            <a:ext cx="723001" cy="926864"/>
          </a:xfrm>
          <a:prstGeom prst="rect">
            <a:avLst/>
          </a:prstGeom>
        </p:spPr>
      </p:pic>
    </p:spTree>
    <p:extLst>
      <p:ext uri="{BB962C8B-B14F-4D97-AF65-F5344CB8AC3E}">
        <p14:creationId xmlns:p14="http://schemas.microsoft.com/office/powerpoint/2010/main" val="481976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4A7BA-7DCE-614A-955D-E913B1CE9901}"/>
              </a:ext>
            </a:extLst>
          </p:cNvPr>
          <p:cNvSpPr>
            <a:spLocks noGrp="1"/>
          </p:cNvSpPr>
          <p:nvPr>
            <p:ph type="title"/>
          </p:nvPr>
        </p:nvSpPr>
        <p:spPr>
          <a:xfrm>
            <a:off x="1110970" y="178551"/>
            <a:ext cx="4636054" cy="1169356"/>
          </a:xfrm>
        </p:spPr>
        <p:txBody>
          <a:bodyPr/>
          <a:lstStyle/>
          <a:p>
            <a:pPr algn="ctr"/>
            <a:r>
              <a:rPr lang="da-DK" sz="3600" b="1" dirty="0"/>
              <a:t>CREW &amp; PACING ACCESS &amp; INFO</a:t>
            </a:r>
            <a:endParaRPr lang="da-DK" sz="3600" dirty="0"/>
          </a:p>
        </p:txBody>
      </p:sp>
      <p:sp>
        <p:nvSpPr>
          <p:cNvPr id="3" name="Pladsholder til indhold 2">
            <a:extLst>
              <a:ext uri="{FF2B5EF4-FFF2-40B4-BE49-F238E27FC236}">
                <a16:creationId xmlns:a16="http://schemas.microsoft.com/office/drawing/2014/main" id="{FB1246FB-D8A2-8C4D-BE8D-2D526FD83F5A}"/>
              </a:ext>
            </a:extLst>
          </p:cNvPr>
          <p:cNvSpPr>
            <a:spLocks noGrp="1"/>
          </p:cNvSpPr>
          <p:nvPr>
            <p:ph idx="1"/>
          </p:nvPr>
        </p:nvSpPr>
        <p:spPr>
          <a:xfrm>
            <a:off x="471484" y="1244969"/>
            <a:ext cx="5915025" cy="7675996"/>
          </a:xfrm>
        </p:spPr>
        <p:txBody>
          <a:bodyPr>
            <a:noAutofit/>
          </a:bodyPr>
          <a:lstStyle/>
          <a:p>
            <a:pPr marL="0" indent="0">
              <a:buNone/>
            </a:pPr>
            <a:r>
              <a:rPr lang="en-US" sz="1200" dirty="0"/>
              <a:t>CREW SELF SUFFICIENCY/FOOD AT STATIONS/INFORMING &amp; TEACHING YOUR CREW</a:t>
            </a:r>
          </a:p>
          <a:p>
            <a:pPr marL="0" indent="0">
              <a:buNone/>
            </a:pPr>
            <a:r>
              <a:rPr lang="en-US" sz="1200" dirty="0"/>
              <a:t>It’s important that you inform you crew that they must be self sufficient at and between aid stations. Aid station drinks and gear is for registered race participants only.</a:t>
            </a:r>
          </a:p>
          <a:p>
            <a:pPr marL="0" indent="0">
              <a:buNone/>
            </a:pPr>
            <a:r>
              <a:rPr lang="en-US" sz="1200" dirty="0"/>
              <a:t>Do you bring your own support crew they are very welcome at the aid stations. However, we are not able to serve them any meals etc. except portable water and access to toilets. They will also have to sleep in their own van/tents in designated areas. For that we expect support crews to clean after them selves. </a:t>
            </a:r>
          </a:p>
          <a:p>
            <a:pPr marL="0" indent="0">
              <a:buNone/>
            </a:pPr>
            <a:r>
              <a:rPr lang="en-US" sz="1200" dirty="0"/>
              <a:t>Anyone who does not follow these rules will disqualify their runner.</a:t>
            </a:r>
          </a:p>
          <a:p>
            <a:pPr marL="0" indent="0">
              <a:buNone/>
            </a:pPr>
            <a:r>
              <a:rPr lang="en-US" sz="1200" dirty="0"/>
              <a:t>Pacers who are currently pacing may also drink at the aid stations. When not pacing, ‘pacers’ are considered ‘crew’ and we kindly ask that they also refrain from drinking at aid station if not currently pacing.</a:t>
            </a:r>
          </a:p>
          <a:p>
            <a:pPr marL="0" indent="0">
              <a:buNone/>
            </a:pPr>
            <a:r>
              <a:rPr lang="en-US" sz="1200" dirty="0"/>
              <a:t>Crew are required to read and understand the website and Runner’s manual.</a:t>
            </a:r>
          </a:p>
          <a:p>
            <a:pPr marL="0" indent="0">
              <a:buNone/>
            </a:pPr>
            <a:r>
              <a:rPr lang="en-US" sz="1200" dirty="0"/>
              <a:t>Please also inform your crew that although unusual, LIVE tracking is not always accurate. Sometimes the devices do not work properly so they should plan to get to stations in head of when you expect them to be there.</a:t>
            </a:r>
          </a:p>
          <a:p>
            <a:pPr marL="0" indent="0">
              <a:buNone/>
            </a:pPr>
            <a:r>
              <a:rPr lang="en-US" sz="1200" dirty="0"/>
              <a:t>It is the participant’s job, not the race organization, to inform, teach, and make sure all crew and pacers follow the race rules and get to and from aid stations safely.</a:t>
            </a:r>
          </a:p>
          <a:p>
            <a:pPr marL="0" indent="0">
              <a:buNone/>
            </a:pPr>
            <a:r>
              <a:rPr lang="en-US" sz="1200" dirty="0"/>
              <a:t>Post race food is for race participants everyone else is welcome but has to pay a small fee.</a:t>
            </a:r>
          </a:p>
          <a:p>
            <a:pPr marL="0" indent="0">
              <a:buNone/>
            </a:pPr>
            <a:r>
              <a:rPr lang="en-US" sz="1200" u="sng" dirty="0"/>
              <a:t>RULES FOR CREW/PACERS:</a:t>
            </a:r>
            <a:endParaRPr lang="en-US" sz="1200" dirty="0"/>
          </a:p>
          <a:p>
            <a:pPr marL="0" indent="0">
              <a:buNone/>
            </a:pPr>
            <a:r>
              <a:rPr lang="en-US" sz="1200" dirty="0"/>
              <a:t>Crew &amp; pacers can disqualify their runners if they do not follow these rules. Please make sure your crew and pacer(s) have copies of the runner’s manual and understand the rules.</a:t>
            </a:r>
          </a:p>
          <a:p>
            <a:pPr marL="0" indent="0">
              <a:buNone/>
            </a:pPr>
            <a:r>
              <a:rPr lang="en-US" sz="1200" dirty="0"/>
              <a:t>1. Crew are only allowed at CREW ACCESS areas at aid stations.</a:t>
            </a:r>
          </a:p>
          <a:p>
            <a:pPr marL="0" indent="0">
              <a:buNone/>
            </a:pPr>
            <a:r>
              <a:rPr lang="en-US" sz="1200" dirty="0"/>
              <a:t>2. Pacers are only allowed to start pacing from aid stations 3 and onwards. Pacers may not meet their runner between aid stations for crewing or pacing. Runners who break this rule will be disqualified.</a:t>
            </a:r>
          </a:p>
          <a:p>
            <a:pPr marL="0" indent="0">
              <a:buNone/>
            </a:pPr>
            <a:r>
              <a:rPr lang="en-US" sz="1200" dirty="0"/>
              <a:t>3. Beds at sleep stations are for runners first. If there are available beds and a pacer wants to take a nap that is fine, but they must give up beds to runners if the need arises.</a:t>
            </a:r>
          </a:p>
          <a:p>
            <a:pPr marL="0" indent="0">
              <a:buNone/>
            </a:pPr>
            <a:r>
              <a:rPr lang="en-US" sz="1200" dirty="0"/>
              <a:t>4. If pacers are unable to keep up with their runner for whatever reason, the pacer needs to stop at the next aid station.</a:t>
            </a:r>
          </a:p>
          <a:p>
            <a:pPr marL="0" indent="0">
              <a:buNone/>
            </a:pPr>
            <a:r>
              <a:rPr lang="en-US" sz="1200" dirty="0"/>
              <a:t>5. Pacers are not allowed to mule (carry stuff) for their runner. Pacers may not give their runner any aid, food, water unless it is an emergency situation, in which case the runner will be disqualified. Pacers are for safety, not for giving aid or gaining an advantage over fellow participants.</a:t>
            </a:r>
          </a:p>
          <a:p>
            <a:pPr marL="0" indent="0">
              <a:buNone/>
            </a:pPr>
            <a:r>
              <a:rPr lang="en-US" sz="1200" dirty="0"/>
              <a:t>6. Crew and pacers must respect and follow the rules of the race, including following all rules/direction from the Aid Station Captains at each aid station. We ask that crew and pacers be respectful and nice to the volunteers.</a:t>
            </a:r>
          </a:p>
        </p:txBody>
      </p:sp>
      <p:pic>
        <p:nvPicPr>
          <p:cNvPr id="8" name="Billede 7" descr="Et billede, der indeholder tekst&#10;&#10;Automatisk genereret beskrivelse">
            <a:extLst>
              <a:ext uri="{FF2B5EF4-FFF2-40B4-BE49-F238E27FC236}">
                <a16:creationId xmlns:a16="http://schemas.microsoft.com/office/drawing/2014/main" id="{6F895536-2C95-B345-8C0A-27495D6E4408}"/>
              </a:ext>
            </a:extLst>
          </p:cNvPr>
          <p:cNvPicPr>
            <a:picLocks noChangeAspect="1"/>
          </p:cNvPicPr>
          <p:nvPr/>
        </p:nvPicPr>
        <p:blipFill>
          <a:blip r:embed="rId2"/>
          <a:stretch>
            <a:fillRect/>
          </a:stretch>
        </p:blipFill>
        <p:spPr>
          <a:xfrm>
            <a:off x="232422" y="8947744"/>
            <a:ext cx="1240777" cy="761999"/>
          </a:xfrm>
          <a:prstGeom prst="rect">
            <a:avLst/>
          </a:prstGeom>
        </p:spPr>
      </p:pic>
      <p:pic>
        <p:nvPicPr>
          <p:cNvPr id="10" name="Billede 9">
            <a:extLst>
              <a:ext uri="{FF2B5EF4-FFF2-40B4-BE49-F238E27FC236}">
                <a16:creationId xmlns:a16="http://schemas.microsoft.com/office/drawing/2014/main" id="{0CF140EC-5E4B-8244-81FD-2B3AB3A0C268}"/>
              </a:ext>
            </a:extLst>
          </p:cNvPr>
          <p:cNvPicPr>
            <a:picLocks noChangeAspect="1"/>
          </p:cNvPicPr>
          <p:nvPr/>
        </p:nvPicPr>
        <p:blipFill>
          <a:blip r:embed="rId3"/>
          <a:stretch>
            <a:fillRect/>
          </a:stretch>
        </p:blipFill>
        <p:spPr>
          <a:xfrm>
            <a:off x="1803397" y="9025466"/>
            <a:ext cx="1302201" cy="610407"/>
          </a:xfrm>
          <a:prstGeom prst="rect">
            <a:avLst/>
          </a:prstGeom>
        </p:spPr>
      </p:pic>
      <p:pic>
        <p:nvPicPr>
          <p:cNvPr id="11" name="Billede 10" descr="Et billede, der indeholder tekst, skilt, skærmbillede&#10;&#10;Automatisk genereret beskrivelse">
            <a:extLst>
              <a:ext uri="{FF2B5EF4-FFF2-40B4-BE49-F238E27FC236}">
                <a16:creationId xmlns:a16="http://schemas.microsoft.com/office/drawing/2014/main" id="{0B0B5B60-8648-7E40-908E-039F7ECDEA59}"/>
              </a:ext>
            </a:extLst>
          </p:cNvPr>
          <p:cNvPicPr>
            <a:picLocks noChangeAspect="1"/>
          </p:cNvPicPr>
          <p:nvPr/>
        </p:nvPicPr>
        <p:blipFill>
          <a:blip r:embed="rId4"/>
          <a:stretch>
            <a:fillRect/>
          </a:stretch>
        </p:blipFill>
        <p:spPr>
          <a:xfrm>
            <a:off x="5883956" y="8983111"/>
            <a:ext cx="825956" cy="726632"/>
          </a:xfrm>
          <a:prstGeom prst="rect">
            <a:avLst/>
          </a:prstGeom>
        </p:spPr>
      </p:pic>
      <p:pic>
        <p:nvPicPr>
          <p:cNvPr id="12" name="Billede 11">
            <a:extLst>
              <a:ext uri="{FF2B5EF4-FFF2-40B4-BE49-F238E27FC236}">
                <a16:creationId xmlns:a16="http://schemas.microsoft.com/office/drawing/2014/main" id="{D9F9AC63-C4E1-FD45-9798-936EB41D613D}"/>
              </a:ext>
            </a:extLst>
          </p:cNvPr>
          <p:cNvPicPr>
            <a:picLocks noChangeAspect="1"/>
          </p:cNvPicPr>
          <p:nvPr/>
        </p:nvPicPr>
        <p:blipFill>
          <a:blip r:embed="rId5"/>
          <a:stretch>
            <a:fillRect/>
          </a:stretch>
        </p:blipFill>
        <p:spPr>
          <a:xfrm>
            <a:off x="3523989" y="8947744"/>
            <a:ext cx="886183" cy="756498"/>
          </a:xfrm>
          <a:prstGeom prst="rect">
            <a:avLst/>
          </a:prstGeom>
        </p:spPr>
      </p:pic>
      <p:pic>
        <p:nvPicPr>
          <p:cNvPr id="13" name="Billede 12">
            <a:extLst>
              <a:ext uri="{FF2B5EF4-FFF2-40B4-BE49-F238E27FC236}">
                <a16:creationId xmlns:a16="http://schemas.microsoft.com/office/drawing/2014/main" id="{8AFF2696-6E56-4B4A-B3C4-B3B5D7288B5E}"/>
              </a:ext>
            </a:extLst>
          </p:cNvPr>
          <p:cNvPicPr>
            <a:picLocks noChangeAspect="1"/>
          </p:cNvPicPr>
          <p:nvPr/>
        </p:nvPicPr>
        <p:blipFill>
          <a:blip r:embed="rId6"/>
          <a:stretch>
            <a:fillRect/>
          </a:stretch>
        </p:blipFill>
        <p:spPr>
          <a:xfrm>
            <a:off x="4741377" y="8977279"/>
            <a:ext cx="694223" cy="742919"/>
          </a:xfrm>
          <a:prstGeom prst="rect">
            <a:avLst/>
          </a:prstGeom>
        </p:spPr>
      </p:pic>
      <p:pic>
        <p:nvPicPr>
          <p:cNvPr id="14" name="Billede 13">
            <a:extLst>
              <a:ext uri="{FF2B5EF4-FFF2-40B4-BE49-F238E27FC236}">
                <a16:creationId xmlns:a16="http://schemas.microsoft.com/office/drawing/2014/main" id="{0A3FBBE0-FE51-4B46-ACA6-6019014DBEFC}"/>
              </a:ext>
            </a:extLst>
          </p:cNvPr>
          <p:cNvPicPr>
            <a:picLocks noChangeAspect="1"/>
          </p:cNvPicPr>
          <p:nvPr/>
        </p:nvPicPr>
        <p:blipFill>
          <a:blip r:embed="rId7"/>
          <a:stretch>
            <a:fillRect/>
          </a:stretch>
        </p:blipFill>
        <p:spPr>
          <a:xfrm>
            <a:off x="569139" y="275633"/>
            <a:ext cx="723001" cy="926864"/>
          </a:xfrm>
          <a:prstGeom prst="rect">
            <a:avLst/>
          </a:prstGeom>
        </p:spPr>
      </p:pic>
    </p:spTree>
    <p:extLst>
      <p:ext uri="{BB962C8B-B14F-4D97-AF65-F5344CB8AC3E}">
        <p14:creationId xmlns:p14="http://schemas.microsoft.com/office/powerpoint/2010/main" val="3428635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4A7BA-7DCE-614A-955D-E913B1CE9901}"/>
              </a:ext>
            </a:extLst>
          </p:cNvPr>
          <p:cNvSpPr>
            <a:spLocks noGrp="1"/>
          </p:cNvSpPr>
          <p:nvPr>
            <p:ph type="title"/>
          </p:nvPr>
        </p:nvSpPr>
        <p:spPr>
          <a:xfrm>
            <a:off x="1110970" y="178551"/>
            <a:ext cx="4636054" cy="1169356"/>
          </a:xfrm>
        </p:spPr>
        <p:txBody>
          <a:bodyPr/>
          <a:lstStyle/>
          <a:p>
            <a:pPr algn="ctr"/>
            <a:r>
              <a:rPr lang="da-DK" sz="3600" b="1" dirty="0"/>
              <a:t>CREW &amp; PACING ACCESS &amp; INFO</a:t>
            </a:r>
            <a:endParaRPr lang="da-DK" sz="3600" dirty="0"/>
          </a:p>
        </p:txBody>
      </p:sp>
      <p:sp>
        <p:nvSpPr>
          <p:cNvPr id="3" name="Pladsholder til indhold 2">
            <a:extLst>
              <a:ext uri="{FF2B5EF4-FFF2-40B4-BE49-F238E27FC236}">
                <a16:creationId xmlns:a16="http://schemas.microsoft.com/office/drawing/2014/main" id="{FB1246FB-D8A2-8C4D-BE8D-2D526FD83F5A}"/>
              </a:ext>
            </a:extLst>
          </p:cNvPr>
          <p:cNvSpPr>
            <a:spLocks noGrp="1"/>
          </p:cNvSpPr>
          <p:nvPr>
            <p:ph idx="1"/>
          </p:nvPr>
        </p:nvSpPr>
        <p:spPr>
          <a:xfrm>
            <a:off x="471484" y="1441812"/>
            <a:ext cx="5915025" cy="7675996"/>
          </a:xfrm>
        </p:spPr>
        <p:txBody>
          <a:bodyPr>
            <a:noAutofit/>
          </a:bodyPr>
          <a:lstStyle/>
          <a:p>
            <a:pPr marL="0" indent="0">
              <a:buNone/>
            </a:pPr>
            <a:r>
              <a:rPr lang="en-US" sz="1200" dirty="0"/>
              <a:t>7. We do not keep track of pacers. You are responsible for your pacer.</a:t>
            </a:r>
          </a:p>
          <a:p>
            <a:pPr marL="0" indent="0">
              <a:buNone/>
            </a:pPr>
            <a:r>
              <a:rPr lang="en-US" sz="1200" dirty="0"/>
              <a:t>8. Runners are only allowed one pacer at a time, no exceptions.</a:t>
            </a:r>
          </a:p>
          <a:p>
            <a:pPr marL="0" indent="0">
              <a:buNone/>
            </a:pPr>
            <a:r>
              <a:rPr lang="en-US" sz="1200" dirty="0"/>
              <a:t>9. Pacers must be on foot. No bikes or other motorized/non motorized help.</a:t>
            </a:r>
          </a:p>
          <a:p>
            <a:pPr marL="0" indent="0">
              <a:buNone/>
            </a:pPr>
            <a:r>
              <a:rPr lang="en-US" sz="1200" dirty="0"/>
              <a:t>10. Pacers must start from an aid station with crew access and only from </a:t>
            </a:r>
            <a:r>
              <a:rPr lang="en-US" sz="1200" dirty="0" err="1"/>
              <a:t>Strib</a:t>
            </a:r>
            <a:r>
              <a:rPr lang="en-US" sz="1200" dirty="0"/>
              <a:t> and beyond. No meeting your runner on the trail between aid.</a:t>
            </a:r>
          </a:p>
          <a:p>
            <a:pPr marL="0" indent="0">
              <a:buNone/>
            </a:pPr>
            <a:r>
              <a:rPr lang="en-US" sz="1200" u="sng" dirty="0"/>
              <a:t>CREW ACCESS AID STATIONS:</a:t>
            </a:r>
          </a:p>
          <a:p>
            <a:pPr marL="0" indent="0">
              <a:buNone/>
            </a:pPr>
            <a:r>
              <a:rPr lang="en-US" sz="1200" dirty="0"/>
              <a:t>Do you need crew? No. Many participants, including international runners, participate in our 350km/200+ mile race without crew or pacers. Our aid stations are well stocked and designed to runners without pacers and crew and each participant will be well taken care of.</a:t>
            </a:r>
          </a:p>
          <a:p>
            <a:pPr marL="0" indent="0">
              <a:buNone/>
            </a:pPr>
            <a:r>
              <a:rPr lang="en-US" sz="1200" dirty="0"/>
              <a:t>Registered crews are allowed at all the aid stations. Please note where pacing is allowed. There is limited parking at all crew access aid stations except the start and finish location. Please consider carpooling with other crew if you can. Crew who break any of these rules will disqualify their runner. Please drive slowly and carefully on all roads following speed limits and rules of the road. No crew allowed at </a:t>
            </a:r>
            <a:r>
              <a:rPr lang="en-US" sz="1200" dirty="0" err="1"/>
              <a:t>Gabet</a:t>
            </a:r>
            <a:r>
              <a:rPr lang="en-US" sz="1200" dirty="0"/>
              <a:t>. Pacing is allowed from </a:t>
            </a:r>
            <a:r>
              <a:rPr lang="en-US" sz="1200" dirty="0" err="1"/>
              <a:t>Strib</a:t>
            </a:r>
            <a:r>
              <a:rPr lang="en-US" sz="1200" dirty="0"/>
              <a:t> until the finish however pacers may only start at aid stations.</a:t>
            </a:r>
          </a:p>
          <a:p>
            <a:pPr marL="0" indent="0">
              <a:buNone/>
            </a:pPr>
            <a:r>
              <a:rPr lang="en-US" sz="1200" u="sng" dirty="0"/>
              <a:t>PACING INFO:</a:t>
            </a:r>
            <a:endParaRPr lang="en-US" sz="1200" dirty="0"/>
          </a:p>
          <a:p>
            <a:pPr marL="0" indent="0">
              <a:buNone/>
            </a:pPr>
            <a:r>
              <a:rPr lang="en-US" sz="1200" dirty="0"/>
              <a:t>We encourage friends, family, and the running community to get involved in the race by pacing. Runners, keep in mind that you are responsible for your pacer. Pacers can be helpful, but they could also disqualify you if they don’t know and follow the rules. Pacers must read and understand the runner’s manual.  Pacers are for safety and company only, not to gain any advantage over fellow participants. Pacers are not necessary, they are optional. Pacers may drink from the aid stations when they are pacing. We kindly ask that pacers do not drink from the aid stations when they are crewing only.</a:t>
            </a:r>
          </a:p>
          <a:p>
            <a:pPr marL="0" indent="0">
              <a:buNone/>
            </a:pPr>
            <a:r>
              <a:rPr lang="en-US" sz="1200" u="sng" dirty="0"/>
              <a:t>START PACING:</a:t>
            </a:r>
            <a:endParaRPr lang="en-US" sz="1200" dirty="0"/>
          </a:p>
          <a:p>
            <a:pPr marL="0" indent="0">
              <a:buNone/>
            </a:pPr>
            <a:r>
              <a:rPr lang="en-US" sz="1200" dirty="0"/>
              <a:t>Runners may have a pacer from </a:t>
            </a:r>
            <a:r>
              <a:rPr lang="en-US" sz="1200" dirty="0" err="1"/>
              <a:t>Strib</a:t>
            </a:r>
            <a:r>
              <a:rPr lang="en-US" sz="1200" dirty="0"/>
              <a:t> checkpoint and at any other aid stations after that point. Runners do not need pacers; they are an option not a requirement. More than 80% of our runners do the entire route without crew or pacers.</a:t>
            </a:r>
          </a:p>
          <a:p>
            <a:pPr marL="0" indent="0">
              <a:buNone/>
            </a:pPr>
            <a:r>
              <a:rPr lang="en-US" sz="1200" u="sng" dirty="0"/>
              <a:t>LEAVING THE COURSE:</a:t>
            </a:r>
          </a:p>
          <a:p>
            <a:pPr marL="0" indent="0">
              <a:buNone/>
            </a:pPr>
            <a:r>
              <a:rPr lang="en-US" sz="1200" dirty="0"/>
              <a:t>Runners may sleep in their crew vehicles or RVs. Participants are not allowed to ride in cars or take other means of transportation at any time other than their own human powered 2 feet's. Participants must proceed on the course by foot only. Crew vehicles are only for sleeping in (if you like) or participants may take advantage of the Sleep Station’s Cabin/tents. Runners must re-enter the course exactly where they left it. No cutting the course for any reason. If the course is cut by a participant that is grounds for an automatic disqualification.</a:t>
            </a:r>
          </a:p>
        </p:txBody>
      </p:sp>
      <p:pic>
        <p:nvPicPr>
          <p:cNvPr id="8" name="Billede 7" descr="Et billede, der indeholder tekst&#10;&#10;Automatisk genereret beskrivelse">
            <a:extLst>
              <a:ext uri="{FF2B5EF4-FFF2-40B4-BE49-F238E27FC236}">
                <a16:creationId xmlns:a16="http://schemas.microsoft.com/office/drawing/2014/main" id="{7ADC73BB-052B-994B-8296-1C20116BBC6F}"/>
              </a:ext>
            </a:extLst>
          </p:cNvPr>
          <p:cNvPicPr>
            <a:picLocks noChangeAspect="1"/>
          </p:cNvPicPr>
          <p:nvPr/>
        </p:nvPicPr>
        <p:blipFill>
          <a:blip r:embed="rId2"/>
          <a:stretch>
            <a:fillRect/>
          </a:stretch>
        </p:blipFill>
        <p:spPr>
          <a:xfrm>
            <a:off x="232422" y="8947744"/>
            <a:ext cx="1240777" cy="761999"/>
          </a:xfrm>
          <a:prstGeom prst="rect">
            <a:avLst/>
          </a:prstGeom>
        </p:spPr>
      </p:pic>
      <p:pic>
        <p:nvPicPr>
          <p:cNvPr id="10" name="Billede 9">
            <a:extLst>
              <a:ext uri="{FF2B5EF4-FFF2-40B4-BE49-F238E27FC236}">
                <a16:creationId xmlns:a16="http://schemas.microsoft.com/office/drawing/2014/main" id="{55818EE4-CD13-2D4F-A9CB-13439D201998}"/>
              </a:ext>
            </a:extLst>
          </p:cNvPr>
          <p:cNvPicPr>
            <a:picLocks noChangeAspect="1"/>
          </p:cNvPicPr>
          <p:nvPr/>
        </p:nvPicPr>
        <p:blipFill>
          <a:blip r:embed="rId3"/>
          <a:stretch>
            <a:fillRect/>
          </a:stretch>
        </p:blipFill>
        <p:spPr>
          <a:xfrm>
            <a:off x="1803397" y="9025466"/>
            <a:ext cx="1302201" cy="610407"/>
          </a:xfrm>
          <a:prstGeom prst="rect">
            <a:avLst/>
          </a:prstGeom>
        </p:spPr>
      </p:pic>
      <p:pic>
        <p:nvPicPr>
          <p:cNvPr id="11" name="Billede 10" descr="Et billede, der indeholder tekst, skilt, skærmbillede&#10;&#10;Automatisk genereret beskrivelse">
            <a:extLst>
              <a:ext uri="{FF2B5EF4-FFF2-40B4-BE49-F238E27FC236}">
                <a16:creationId xmlns:a16="http://schemas.microsoft.com/office/drawing/2014/main" id="{444ACB7F-170B-534B-BAD0-1C69C45D251E}"/>
              </a:ext>
            </a:extLst>
          </p:cNvPr>
          <p:cNvPicPr>
            <a:picLocks noChangeAspect="1"/>
          </p:cNvPicPr>
          <p:nvPr/>
        </p:nvPicPr>
        <p:blipFill>
          <a:blip r:embed="rId4"/>
          <a:stretch>
            <a:fillRect/>
          </a:stretch>
        </p:blipFill>
        <p:spPr>
          <a:xfrm>
            <a:off x="5883956" y="8983111"/>
            <a:ext cx="825956" cy="726632"/>
          </a:xfrm>
          <a:prstGeom prst="rect">
            <a:avLst/>
          </a:prstGeom>
        </p:spPr>
      </p:pic>
      <p:pic>
        <p:nvPicPr>
          <p:cNvPr id="12" name="Billede 11">
            <a:extLst>
              <a:ext uri="{FF2B5EF4-FFF2-40B4-BE49-F238E27FC236}">
                <a16:creationId xmlns:a16="http://schemas.microsoft.com/office/drawing/2014/main" id="{6B95F7BC-95C7-1E43-8E80-BB416C3517CB}"/>
              </a:ext>
            </a:extLst>
          </p:cNvPr>
          <p:cNvPicPr>
            <a:picLocks noChangeAspect="1"/>
          </p:cNvPicPr>
          <p:nvPr/>
        </p:nvPicPr>
        <p:blipFill>
          <a:blip r:embed="rId5"/>
          <a:stretch>
            <a:fillRect/>
          </a:stretch>
        </p:blipFill>
        <p:spPr>
          <a:xfrm>
            <a:off x="3523989" y="8947744"/>
            <a:ext cx="886183" cy="756498"/>
          </a:xfrm>
          <a:prstGeom prst="rect">
            <a:avLst/>
          </a:prstGeom>
        </p:spPr>
      </p:pic>
      <p:pic>
        <p:nvPicPr>
          <p:cNvPr id="13" name="Billede 12">
            <a:extLst>
              <a:ext uri="{FF2B5EF4-FFF2-40B4-BE49-F238E27FC236}">
                <a16:creationId xmlns:a16="http://schemas.microsoft.com/office/drawing/2014/main" id="{BDDE8627-9186-A545-B317-3A64BB15C0CA}"/>
              </a:ext>
            </a:extLst>
          </p:cNvPr>
          <p:cNvPicPr>
            <a:picLocks noChangeAspect="1"/>
          </p:cNvPicPr>
          <p:nvPr/>
        </p:nvPicPr>
        <p:blipFill>
          <a:blip r:embed="rId6"/>
          <a:stretch>
            <a:fillRect/>
          </a:stretch>
        </p:blipFill>
        <p:spPr>
          <a:xfrm>
            <a:off x="4741377" y="8977279"/>
            <a:ext cx="694223" cy="742919"/>
          </a:xfrm>
          <a:prstGeom prst="rect">
            <a:avLst/>
          </a:prstGeom>
        </p:spPr>
      </p:pic>
      <p:pic>
        <p:nvPicPr>
          <p:cNvPr id="14" name="Billede 13">
            <a:extLst>
              <a:ext uri="{FF2B5EF4-FFF2-40B4-BE49-F238E27FC236}">
                <a16:creationId xmlns:a16="http://schemas.microsoft.com/office/drawing/2014/main" id="{5CBAB33F-D1E7-294C-B2D4-2626A2C5E807}"/>
              </a:ext>
            </a:extLst>
          </p:cNvPr>
          <p:cNvPicPr>
            <a:picLocks noChangeAspect="1"/>
          </p:cNvPicPr>
          <p:nvPr/>
        </p:nvPicPr>
        <p:blipFill>
          <a:blip r:embed="rId7"/>
          <a:stretch>
            <a:fillRect/>
          </a:stretch>
        </p:blipFill>
        <p:spPr>
          <a:xfrm>
            <a:off x="569139" y="275633"/>
            <a:ext cx="723001" cy="926864"/>
          </a:xfrm>
          <a:prstGeom prst="rect">
            <a:avLst/>
          </a:prstGeom>
        </p:spPr>
      </p:pic>
    </p:spTree>
    <p:extLst>
      <p:ext uri="{BB962C8B-B14F-4D97-AF65-F5344CB8AC3E}">
        <p14:creationId xmlns:p14="http://schemas.microsoft.com/office/powerpoint/2010/main" val="1818929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4A7BA-7DCE-614A-955D-E913B1CE9901}"/>
              </a:ext>
            </a:extLst>
          </p:cNvPr>
          <p:cNvSpPr>
            <a:spLocks noGrp="1"/>
          </p:cNvSpPr>
          <p:nvPr>
            <p:ph type="title"/>
          </p:nvPr>
        </p:nvSpPr>
        <p:spPr>
          <a:xfrm>
            <a:off x="1254902" y="186628"/>
            <a:ext cx="4925763" cy="1169356"/>
          </a:xfrm>
        </p:spPr>
        <p:txBody>
          <a:bodyPr/>
          <a:lstStyle/>
          <a:p>
            <a:pPr algn="ctr"/>
            <a:r>
              <a:rPr lang="da-DK" sz="3600" b="1" dirty="0"/>
              <a:t>POI, DISTANCE AND AID:</a:t>
            </a:r>
            <a:endParaRPr lang="da-DK" sz="3600" dirty="0"/>
          </a:p>
        </p:txBody>
      </p:sp>
      <p:sp>
        <p:nvSpPr>
          <p:cNvPr id="13" name="Pladsholder til indhold 2">
            <a:extLst>
              <a:ext uri="{FF2B5EF4-FFF2-40B4-BE49-F238E27FC236}">
                <a16:creationId xmlns:a16="http://schemas.microsoft.com/office/drawing/2014/main" id="{D70618C4-9757-A64E-BA65-5B7EFEFB5E88}"/>
              </a:ext>
            </a:extLst>
          </p:cNvPr>
          <p:cNvSpPr txBox="1">
            <a:spLocks/>
          </p:cNvSpPr>
          <p:nvPr/>
        </p:nvSpPr>
        <p:spPr>
          <a:xfrm>
            <a:off x="403751" y="1332538"/>
            <a:ext cx="5915025" cy="30035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da-DK" sz="1200" b="1" dirty="0"/>
              <a:t>RHOUGH INFORMATION CHART (KM)</a:t>
            </a:r>
            <a:endParaRPr lang="da-DK" sz="1200" dirty="0"/>
          </a:p>
        </p:txBody>
      </p:sp>
      <p:sp>
        <p:nvSpPr>
          <p:cNvPr id="14" name="Pladsholder til indhold 2">
            <a:extLst>
              <a:ext uri="{FF2B5EF4-FFF2-40B4-BE49-F238E27FC236}">
                <a16:creationId xmlns:a16="http://schemas.microsoft.com/office/drawing/2014/main" id="{7AAF232F-A9BD-6742-8012-198271DC0D20}"/>
              </a:ext>
            </a:extLst>
          </p:cNvPr>
          <p:cNvSpPr txBox="1">
            <a:spLocks/>
          </p:cNvSpPr>
          <p:nvPr/>
        </p:nvSpPr>
        <p:spPr>
          <a:xfrm>
            <a:off x="471485" y="8273107"/>
            <a:ext cx="5915025" cy="56996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1200" b="1" dirty="0"/>
              <a:t>PLEASE NOTICE THAT THIS INFORMATION CHART IS RHOUGH!</a:t>
            </a:r>
            <a:br>
              <a:rPr lang="en-US" sz="1200" b="1" dirty="0"/>
            </a:br>
            <a:r>
              <a:rPr lang="en-US" sz="1200" b="1" dirty="0"/>
              <a:t>DISTANCES WILL CHANGE DUE TO SEALEVEL ETC.</a:t>
            </a:r>
            <a:endParaRPr lang="en-US" sz="1200" dirty="0"/>
          </a:p>
        </p:txBody>
      </p:sp>
      <p:graphicFrame>
        <p:nvGraphicFramePr>
          <p:cNvPr id="15" name="Pladsholder til indhold 9">
            <a:extLst>
              <a:ext uri="{FF2B5EF4-FFF2-40B4-BE49-F238E27FC236}">
                <a16:creationId xmlns:a16="http://schemas.microsoft.com/office/drawing/2014/main" id="{2E4AC831-D53D-8C43-B18D-B81F695417AA}"/>
              </a:ext>
            </a:extLst>
          </p:cNvPr>
          <p:cNvGraphicFramePr>
            <a:graphicFrameLocks noGrp="1"/>
          </p:cNvGraphicFramePr>
          <p:nvPr>
            <p:ph idx="1"/>
            <p:extLst>
              <p:ext uri="{D42A27DB-BD31-4B8C-83A1-F6EECF244321}">
                <p14:modId xmlns:p14="http://schemas.microsoft.com/office/powerpoint/2010/main" val="3704698851"/>
              </p:ext>
            </p:extLst>
          </p:nvPr>
        </p:nvGraphicFramePr>
        <p:xfrm>
          <a:off x="86675" y="1939238"/>
          <a:ext cx="6684643" cy="4406958"/>
        </p:xfrm>
        <a:graphic>
          <a:graphicData uri="http://schemas.openxmlformats.org/drawingml/2006/table">
            <a:tbl>
              <a:tblPr/>
              <a:tblGrid>
                <a:gridCol w="845139">
                  <a:extLst>
                    <a:ext uri="{9D8B030D-6E8A-4147-A177-3AD203B41FA5}">
                      <a16:colId xmlns:a16="http://schemas.microsoft.com/office/drawing/2014/main" val="3426494349"/>
                    </a:ext>
                  </a:extLst>
                </a:gridCol>
                <a:gridCol w="836023">
                  <a:extLst>
                    <a:ext uri="{9D8B030D-6E8A-4147-A177-3AD203B41FA5}">
                      <a16:colId xmlns:a16="http://schemas.microsoft.com/office/drawing/2014/main" val="1663759697"/>
                    </a:ext>
                  </a:extLst>
                </a:gridCol>
                <a:gridCol w="644434">
                  <a:extLst>
                    <a:ext uri="{9D8B030D-6E8A-4147-A177-3AD203B41FA5}">
                      <a16:colId xmlns:a16="http://schemas.microsoft.com/office/drawing/2014/main" val="170541261"/>
                    </a:ext>
                  </a:extLst>
                </a:gridCol>
                <a:gridCol w="645356">
                  <a:extLst>
                    <a:ext uri="{9D8B030D-6E8A-4147-A177-3AD203B41FA5}">
                      <a16:colId xmlns:a16="http://schemas.microsoft.com/office/drawing/2014/main" val="2234248751"/>
                    </a:ext>
                  </a:extLst>
                </a:gridCol>
                <a:gridCol w="901391">
                  <a:extLst>
                    <a:ext uri="{9D8B030D-6E8A-4147-A177-3AD203B41FA5}">
                      <a16:colId xmlns:a16="http://schemas.microsoft.com/office/drawing/2014/main" val="2677881919"/>
                    </a:ext>
                  </a:extLst>
                </a:gridCol>
                <a:gridCol w="584086">
                  <a:extLst>
                    <a:ext uri="{9D8B030D-6E8A-4147-A177-3AD203B41FA5}">
                      <a16:colId xmlns:a16="http://schemas.microsoft.com/office/drawing/2014/main" val="1583940034"/>
                    </a:ext>
                  </a:extLst>
                </a:gridCol>
                <a:gridCol w="742738">
                  <a:extLst>
                    <a:ext uri="{9D8B030D-6E8A-4147-A177-3AD203B41FA5}">
                      <a16:colId xmlns:a16="http://schemas.microsoft.com/office/drawing/2014/main" val="483947051"/>
                    </a:ext>
                  </a:extLst>
                </a:gridCol>
                <a:gridCol w="742738">
                  <a:extLst>
                    <a:ext uri="{9D8B030D-6E8A-4147-A177-3AD203B41FA5}">
                      <a16:colId xmlns:a16="http://schemas.microsoft.com/office/drawing/2014/main" val="2595223526"/>
                    </a:ext>
                  </a:extLst>
                </a:gridCol>
                <a:gridCol w="742738">
                  <a:extLst>
                    <a:ext uri="{9D8B030D-6E8A-4147-A177-3AD203B41FA5}">
                      <a16:colId xmlns:a16="http://schemas.microsoft.com/office/drawing/2014/main" val="925756059"/>
                    </a:ext>
                  </a:extLst>
                </a:gridCol>
              </a:tblGrid>
              <a:tr h="228873">
                <a:tc>
                  <a:txBody>
                    <a:bodyPr/>
                    <a:lstStyle/>
                    <a:p>
                      <a:pPr algn="ctr"/>
                      <a:r>
                        <a:rPr lang="da-DK" sz="800" b="1" dirty="0">
                          <a:effectLst/>
                          <a:latin typeface="+mj-lt"/>
                        </a:rPr>
                        <a:t>START</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1" dirty="0">
                          <a:effectLst/>
                          <a:latin typeface="+mj-lt"/>
                        </a:rPr>
                        <a:t>END</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1" dirty="0">
                          <a:effectLst/>
                          <a:latin typeface="+mj-lt"/>
                        </a:rPr>
                        <a:t>DISTANCE</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1" dirty="0">
                          <a:effectLst/>
                          <a:latin typeface="+mj-lt"/>
                        </a:rPr>
                        <a:t>SUM DISTANCE</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1" dirty="0">
                          <a:effectLst/>
                          <a:latin typeface="+mj-lt"/>
                        </a:rPr>
                        <a:t>AID</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1" dirty="0" err="1">
                          <a:effectLst/>
                          <a:latin typeface="+mj-lt"/>
                        </a:rPr>
                        <a:t>Resupply</a:t>
                      </a:r>
                      <a:br>
                        <a:rPr lang="da-DK" sz="800" b="1" dirty="0">
                          <a:effectLst/>
                          <a:latin typeface="+mj-lt"/>
                        </a:rPr>
                      </a:br>
                      <a:endParaRPr lang="da-DK" sz="800" b="1"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1" dirty="0">
                          <a:effectLst/>
                          <a:latin typeface="+mj-lt"/>
                        </a:rPr>
                        <a:t>WATER</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1" dirty="0">
                          <a:effectLst/>
                          <a:latin typeface="+mj-lt"/>
                        </a:rPr>
                        <a:t>CREW ACCES</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1" dirty="0">
                          <a:effectLst/>
                          <a:latin typeface="+mj-lt"/>
                        </a:rPr>
                        <a:t>PACER ALLOWED</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extLst>
                  <a:ext uri="{0D108BD9-81ED-4DB2-BD59-A6C34878D82A}">
                    <a16:rowId xmlns:a16="http://schemas.microsoft.com/office/drawing/2014/main" val="2637756951"/>
                  </a:ext>
                </a:extLst>
              </a:tr>
              <a:tr h="228873">
                <a:tc>
                  <a:txBody>
                    <a:bodyPr/>
                    <a:lstStyle/>
                    <a:p>
                      <a:pPr algn="ctr"/>
                      <a:r>
                        <a:rPr lang="da-DK" sz="800" b="0" dirty="0">
                          <a:effectLst/>
                          <a:latin typeface="+mj-lt"/>
                        </a:rPr>
                        <a:t>Kerteminde</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Korshavn</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32,1</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32,1 km</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AID STATION</a:t>
                      </a:r>
                      <a:br>
                        <a:rPr lang="da-DK" sz="800" b="0" dirty="0">
                          <a:effectLst/>
                          <a:latin typeface="+mj-lt"/>
                        </a:rPr>
                      </a:b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br>
                        <a:rPr lang="da-DK" sz="800" b="0" dirty="0">
                          <a:effectLst/>
                          <a:latin typeface="+mj-lt"/>
                        </a:rPr>
                      </a:b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Calibri Light" panose="020F0302020204030204"/>
                          <a:ea typeface="+mn-ea"/>
                          <a:cs typeface="+mn-cs"/>
                        </a:rPr>
                        <a:t>WATER + WC</a:t>
                      </a:r>
                    </a:p>
                    <a:p>
                      <a:pPr algn="ct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YES</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NO</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extLst>
                  <a:ext uri="{0D108BD9-81ED-4DB2-BD59-A6C34878D82A}">
                    <a16:rowId xmlns:a16="http://schemas.microsoft.com/office/drawing/2014/main" val="289042351"/>
                  </a:ext>
                </a:extLst>
              </a:tr>
              <a:tr h="228873">
                <a:tc>
                  <a:txBody>
                    <a:bodyPr/>
                    <a:lstStyle/>
                    <a:p>
                      <a:pPr algn="ctr"/>
                      <a:r>
                        <a:rPr lang="da-DK" sz="800" b="0" dirty="0">
                          <a:effectLst/>
                          <a:latin typeface="+mj-lt"/>
                        </a:rPr>
                        <a:t>Korshavn</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Gabet</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17</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br>
                        <a:rPr lang="da-DK" sz="800" b="0" dirty="0">
                          <a:effectLst/>
                          <a:latin typeface="+mj-lt"/>
                        </a:rPr>
                      </a:b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AID STATION</a:t>
                      </a:r>
                      <a:br>
                        <a:rPr lang="da-DK" sz="800" b="0" dirty="0">
                          <a:effectLst/>
                          <a:latin typeface="+mj-lt"/>
                        </a:rPr>
                      </a:b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br>
                        <a:rPr lang="da-DK" sz="800" b="0" dirty="0">
                          <a:effectLst/>
                          <a:latin typeface="+mj-lt"/>
                        </a:rPr>
                      </a:b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NO</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NO</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NO</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extLst>
                  <a:ext uri="{0D108BD9-81ED-4DB2-BD59-A6C34878D82A}">
                    <a16:rowId xmlns:a16="http://schemas.microsoft.com/office/drawing/2014/main" val="3355071409"/>
                  </a:ext>
                </a:extLst>
              </a:tr>
              <a:tr h="228873">
                <a:tc>
                  <a:txBody>
                    <a:bodyPr/>
                    <a:lstStyle/>
                    <a:p>
                      <a:pPr algn="ctr"/>
                      <a:r>
                        <a:rPr lang="da-DK" sz="800" b="0" dirty="0">
                          <a:effectLst/>
                          <a:latin typeface="+mj-lt"/>
                        </a:rPr>
                        <a:t>Gabet</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Flyvesandet</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27</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br>
                        <a:rPr lang="da-DK" sz="800" b="0" dirty="0">
                          <a:effectLst/>
                          <a:latin typeface="+mj-lt"/>
                        </a:rPr>
                      </a:b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Calibri Light" panose="020F0302020204030204"/>
                          <a:ea typeface="+mn-ea"/>
                          <a:cs typeface="+mn-cs"/>
                        </a:rPr>
                        <a:t>CHECLPOINT</a:t>
                      </a:r>
                    </a:p>
                    <a:p>
                      <a:pPr algn="ct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br>
                        <a:rPr lang="da-DK" sz="800" b="0" dirty="0">
                          <a:effectLst/>
                          <a:latin typeface="+mj-lt"/>
                        </a:rPr>
                      </a:b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WATER + WC</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YES</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NO</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extLst>
                  <a:ext uri="{0D108BD9-81ED-4DB2-BD59-A6C34878D82A}">
                    <a16:rowId xmlns:a16="http://schemas.microsoft.com/office/drawing/2014/main" val="2859057546"/>
                  </a:ext>
                </a:extLst>
              </a:tr>
              <a:tr h="228873">
                <a:tc>
                  <a:txBody>
                    <a:bodyPr/>
                    <a:lstStyle/>
                    <a:p>
                      <a:pPr algn="ctr"/>
                      <a:r>
                        <a:rPr lang="da-DK" sz="800" b="0">
                          <a:effectLst/>
                          <a:latin typeface="+mj-lt"/>
                        </a:rPr>
                        <a:t>Flyvesandet</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Bogense</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26</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103,7 km</a:t>
                      </a:r>
                      <a:br>
                        <a:rPr lang="da-DK" sz="800" b="0" dirty="0">
                          <a:effectLst/>
                          <a:latin typeface="+mj-lt"/>
                        </a:rPr>
                      </a:b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Calibri Light" panose="020F0302020204030204"/>
                          <a:ea typeface="+mn-ea"/>
                          <a:cs typeface="+mn-cs"/>
                        </a:rPr>
                        <a:t>SLEEP STATION</a:t>
                      </a:r>
                      <a:br>
                        <a:rPr lang="da-DK" sz="800" b="0" dirty="0">
                          <a:effectLst/>
                          <a:latin typeface="+mj-lt"/>
                        </a:rPr>
                      </a:b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Calibri Light" panose="020F0302020204030204"/>
                          <a:ea typeface="+mn-ea"/>
                          <a:cs typeface="+mn-cs"/>
                        </a:rPr>
                        <a:t>YES</a:t>
                      </a:r>
                      <a:br>
                        <a:rPr lang="da-DK" sz="800" b="0" dirty="0">
                          <a:effectLst/>
                          <a:latin typeface="+mj-lt"/>
                        </a:rPr>
                      </a:b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WATER + WC</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YES</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NO</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extLst>
                  <a:ext uri="{0D108BD9-81ED-4DB2-BD59-A6C34878D82A}">
                    <a16:rowId xmlns:a16="http://schemas.microsoft.com/office/drawing/2014/main" val="1754960256"/>
                  </a:ext>
                </a:extLst>
              </a:tr>
              <a:tr h="228873">
                <a:tc>
                  <a:txBody>
                    <a:bodyPr/>
                    <a:lstStyle/>
                    <a:p>
                      <a:pPr algn="ctr"/>
                      <a:r>
                        <a:rPr lang="da-DK" sz="800" b="0" dirty="0">
                          <a:effectLst/>
                          <a:latin typeface="+mj-lt"/>
                        </a:rPr>
                        <a:t>Bogense</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Strib</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27</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a-DK" sz="800" b="0" dirty="0">
                          <a:effectLst/>
                          <a:latin typeface="+mj-lt"/>
                        </a:rPr>
                        <a:t>CHECKPOINT</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kern="1200" dirty="0">
                          <a:solidFill>
                            <a:schemeClr val="tx1"/>
                          </a:solidFill>
                          <a:effectLst/>
                          <a:latin typeface="+mj-lt"/>
                          <a:ea typeface="+mn-ea"/>
                          <a:cs typeface="+mn-cs"/>
                        </a:rPr>
                        <a:t>WATER + WC</a:t>
                      </a: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YES</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NO</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extLst>
                  <a:ext uri="{0D108BD9-81ED-4DB2-BD59-A6C34878D82A}">
                    <a16:rowId xmlns:a16="http://schemas.microsoft.com/office/drawing/2014/main" val="3275878888"/>
                  </a:ext>
                </a:extLst>
              </a:tr>
              <a:tr h="228873">
                <a:tc>
                  <a:txBody>
                    <a:bodyPr/>
                    <a:lstStyle/>
                    <a:p>
                      <a:pPr algn="ctr"/>
                      <a:r>
                        <a:rPr lang="da-DK" sz="800" b="0" dirty="0">
                          <a:effectLst/>
                          <a:latin typeface="+mj-lt"/>
                        </a:rPr>
                        <a:t>Strib</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Føns</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29</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Calibri Light" panose="020F0302020204030204"/>
                          <a:ea typeface="+mn-ea"/>
                          <a:cs typeface="+mn-cs"/>
                        </a:rPr>
                        <a:t>AID Station</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WATER + WC</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YES</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YES</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extLst>
                  <a:ext uri="{0D108BD9-81ED-4DB2-BD59-A6C34878D82A}">
                    <a16:rowId xmlns:a16="http://schemas.microsoft.com/office/drawing/2014/main" val="3584213883"/>
                  </a:ext>
                </a:extLst>
              </a:tr>
              <a:tr h="228873">
                <a:tc>
                  <a:txBody>
                    <a:bodyPr/>
                    <a:lstStyle/>
                    <a:p>
                      <a:pPr algn="ctr"/>
                      <a:r>
                        <a:rPr lang="da-DK" sz="800" b="0" dirty="0">
                          <a:effectLst/>
                          <a:latin typeface="+mj-lt"/>
                        </a:rPr>
                        <a:t>Føns</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Aborg</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23</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br>
                        <a:rPr lang="da-DK" sz="800" b="0" dirty="0">
                          <a:effectLst/>
                          <a:latin typeface="+mj-lt"/>
                        </a:rPr>
                      </a:b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CHECKPOINT</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br>
                        <a:rPr lang="da-DK" sz="800" b="0" dirty="0">
                          <a:effectLst/>
                          <a:latin typeface="+mj-lt"/>
                        </a:rPr>
                      </a:b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kern="1200" dirty="0">
                          <a:solidFill>
                            <a:schemeClr val="tx1"/>
                          </a:solidFill>
                          <a:effectLst/>
                          <a:latin typeface="+mj-lt"/>
                          <a:ea typeface="+mn-ea"/>
                          <a:cs typeface="+mn-cs"/>
                        </a:rPr>
                        <a:t>WATER + WC</a:t>
                      </a: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YES</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Calibri Light" panose="020F0302020204030204"/>
                          <a:ea typeface="+mn-ea"/>
                          <a:cs typeface="+mn-cs"/>
                        </a:rPr>
                        <a:t>YES</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extLst>
                  <a:ext uri="{0D108BD9-81ED-4DB2-BD59-A6C34878D82A}">
                    <a16:rowId xmlns:a16="http://schemas.microsoft.com/office/drawing/2014/main" val="1661887954"/>
                  </a:ext>
                </a:extLst>
              </a:tr>
              <a:tr h="228873">
                <a:tc>
                  <a:txBody>
                    <a:bodyPr/>
                    <a:lstStyle/>
                    <a:p>
                      <a:pPr algn="ctr"/>
                      <a:r>
                        <a:rPr lang="da-DK" sz="800" b="0" dirty="0">
                          <a:effectLst/>
                          <a:latin typeface="+mj-lt"/>
                        </a:rPr>
                        <a:t>Aborg</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Helnæs</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17</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Calibri Light" panose="020F0302020204030204"/>
                          <a:ea typeface="+mn-ea"/>
                          <a:cs typeface="+mn-cs"/>
                        </a:rPr>
                        <a:t>CHECKPOINT</a:t>
                      </a:r>
                    </a:p>
                    <a:p>
                      <a:pPr marL="0" marR="0" indent="0" algn="ctr" defTabSz="685800" rtl="0" eaLnBrk="1" fontAlgn="auto" latinLnBrk="0" hangingPunct="1">
                        <a:lnSpc>
                          <a:spcPct val="100000"/>
                        </a:lnSpc>
                        <a:spcBef>
                          <a:spcPts val="0"/>
                        </a:spcBef>
                        <a:spcAft>
                          <a:spcPts val="0"/>
                        </a:spcAft>
                        <a:buClrTx/>
                        <a:buSzTx/>
                        <a:buFontTx/>
                        <a:buNone/>
                        <a:tabLst/>
                        <a:defRPr/>
                      </a:pP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br>
                        <a:rPr lang="da-DK" sz="800" b="0" dirty="0">
                          <a:effectLst/>
                          <a:latin typeface="+mj-lt"/>
                        </a:rPr>
                      </a:b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kern="1200" dirty="0">
                          <a:solidFill>
                            <a:schemeClr val="tx1"/>
                          </a:solidFill>
                          <a:effectLst/>
                          <a:latin typeface="+mj-lt"/>
                          <a:ea typeface="+mn-ea"/>
                          <a:cs typeface="+mn-cs"/>
                        </a:rPr>
                        <a:t>WATER + WC</a:t>
                      </a:r>
                      <a:br>
                        <a:rPr lang="da-DK" sz="800" b="0" dirty="0">
                          <a:effectLst/>
                          <a:latin typeface="+mj-lt"/>
                        </a:rPr>
                      </a:b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YES</a:t>
                      </a:r>
                      <a:br>
                        <a:rPr lang="da-DK" sz="800" b="0" dirty="0">
                          <a:effectLst/>
                          <a:latin typeface="+mj-lt"/>
                        </a:rPr>
                      </a:b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Calibri Light" panose="020F0302020204030204"/>
                          <a:ea typeface="+mn-ea"/>
                          <a:cs typeface="+mn-cs"/>
                        </a:rPr>
                        <a:t>YES</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extLst>
                  <a:ext uri="{0D108BD9-81ED-4DB2-BD59-A6C34878D82A}">
                    <a16:rowId xmlns:a16="http://schemas.microsoft.com/office/drawing/2014/main" val="3595604606"/>
                  </a:ext>
                </a:extLst>
              </a:tr>
              <a:tr h="228873">
                <a:tc>
                  <a:txBody>
                    <a:bodyPr/>
                    <a:lstStyle/>
                    <a:p>
                      <a:pPr algn="ctr"/>
                      <a:r>
                        <a:rPr lang="da-DK" sz="800" b="0" dirty="0">
                          <a:effectLst/>
                          <a:latin typeface="+mj-lt"/>
                        </a:rPr>
                        <a:t>Helnæs</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Faldsled</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18</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Calibri Light" panose="020F0302020204030204"/>
                          <a:ea typeface="+mn-ea"/>
                          <a:cs typeface="+mn-cs"/>
                        </a:rPr>
                        <a:t>217,6 km</a:t>
                      </a:r>
                    </a:p>
                    <a:p>
                      <a:pPr algn="ct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Calibri Light" panose="020F0302020204030204"/>
                          <a:ea typeface="+mn-ea"/>
                          <a:cs typeface="+mn-cs"/>
                        </a:rPr>
                        <a:t>SLEEP STATION</a:t>
                      </a:r>
                      <a:br>
                        <a:rPr lang="da-DK" sz="800" b="0" dirty="0">
                          <a:effectLst/>
                          <a:latin typeface="+mj-lt"/>
                        </a:rPr>
                      </a:b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kumimoji="0" lang="da-DK" sz="800" b="0" i="0" u="none" strike="noStrike" kern="1200" cap="none" spc="0" normalizeH="0" baseline="0" noProof="0" dirty="0">
                          <a:ln>
                            <a:noFill/>
                          </a:ln>
                          <a:solidFill>
                            <a:prstClr val="black"/>
                          </a:solidFill>
                          <a:effectLst/>
                          <a:uLnTx/>
                          <a:uFillTx/>
                          <a:latin typeface="Calibri Light" panose="020F0302020204030204"/>
                          <a:ea typeface="+mn-ea"/>
                          <a:cs typeface="+mn-cs"/>
                        </a:rPr>
                        <a:t>YES</a:t>
                      </a:r>
                      <a:br>
                        <a:rPr lang="da-DK" sz="800" b="0" dirty="0">
                          <a:effectLst/>
                          <a:latin typeface="+mj-lt"/>
                        </a:rPr>
                      </a:b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WATER+WC</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YES</a:t>
                      </a:r>
                      <a:br>
                        <a:rPr lang="da-DK" sz="800" b="0" dirty="0">
                          <a:effectLst/>
                          <a:latin typeface="+mj-lt"/>
                        </a:rPr>
                      </a:b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Calibri Light" panose="020F0302020204030204"/>
                          <a:ea typeface="+mn-ea"/>
                          <a:cs typeface="+mn-cs"/>
                        </a:rPr>
                        <a:t>YES</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extLst>
                  <a:ext uri="{0D108BD9-81ED-4DB2-BD59-A6C34878D82A}">
                    <a16:rowId xmlns:a16="http://schemas.microsoft.com/office/drawing/2014/main" val="3668186058"/>
                  </a:ext>
                </a:extLst>
              </a:tr>
              <a:tr h="228873">
                <a:tc>
                  <a:txBody>
                    <a:bodyPr/>
                    <a:lstStyle/>
                    <a:p>
                      <a:pPr algn="ctr"/>
                      <a:r>
                        <a:rPr lang="da-DK" sz="800" b="0" dirty="0">
                          <a:effectLst/>
                          <a:latin typeface="+mj-lt"/>
                        </a:rPr>
                        <a:t>Faldsled</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Dyreborg</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25</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Calibri Light" panose="020F0302020204030204"/>
                          <a:ea typeface="+mn-ea"/>
                          <a:cs typeface="+mn-cs"/>
                        </a:rPr>
                        <a:t>CHECKPOINT</a:t>
                      </a:r>
                      <a:endParaRPr lang="da-DK" sz="800" b="0" kern="1200" dirty="0">
                        <a:solidFill>
                          <a:schemeClr val="tx1"/>
                        </a:solidFill>
                        <a:effectLst/>
                        <a:latin typeface="+mn-lt"/>
                        <a:ea typeface="+mn-ea"/>
                        <a:cs typeface="+mn-cs"/>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WATER + WC</a:t>
                      </a:r>
                      <a:br>
                        <a:rPr lang="da-DK" sz="800" b="0" dirty="0">
                          <a:effectLst/>
                          <a:latin typeface="+mj-lt"/>
                        </a:rPr>
                      </a:b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YES</a:t>
                      </a:r>
                      <a:br>
                        <a:rPr lang="da-DK" sz="800" b="0" dirty="0">
                          <a:effectLst/>
                          <a:latin typeface="+mj-lt"/>
                        </a:rPr>
                      </a:b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Calibri Light" panose="020F0302020204030204"/>
                          <a:ea typeface="+mn-ea"/>
                          <a:cs typeface="+mn-cs"/>
                        </a:rPr>
                        <a:t>YES</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extLst>
                  <a:ext uri="{0D108BD9-81ED-4DB2-BD59-A6C34878D82A}">
                    <a16:rowId xmlns:a16="http://schemas.microsoft.com/office/drawing/2014/main" val="752504574"/>
                  </a:ext>
                </a:extLst>
              </a:tr>
              <a:tr h="228873">
                <a:tc>
                  <a:txBody>
                    <a:bodyPr/>
                    <a:lstStyle/>
                    <a:p>
                      <a:pPr algn="ctr"/>
                      <a:r>
                        <a:rPr lang="da-DK" sz="800" b="0" dirty="0">
                          <a:effectLst/>
                          <a:latin typeface="+mj-lt"/>
                        </a:rPr>
                        <a:t>Dyreborg</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err="1">
                          <a:effectLst/>
                          <a:latin typeface="+mj-lt"/>
                        </a:rPr>
                        <a:t>Fjellebroen</a:t>
                      </a: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22</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AID STATION</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a-DK" sz="800" b="0" dirty="0">
                          <a:effectLst/>
                          <a:latin typeface="+mj-lt"/>
                        </a:rPr>
                        <a:t>WATER + WC</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YES</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YES</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extLst>
                  <a:ext uri="{0D108BD9-81ED-4DB2-BD59-A6C34878D82A}">
                    <a16:rowId xmlns:a16="http://schemas.microsoft.com/office/drawing/2014/main" val="1930745715"/>
                  </a:ext>
                </a:extLst>
              </a:tr>
              <a:tr h="228873">
                <a:tc>
                  <a:txBody>
                    <a:bodyPr/>
                    <a:lstStyle/>
                    <a:p>
                      <a:pPr algn="ctr"/>
                      <a:r>
                        <a:rPr lang="da-DK" sz="800" b="0" dirty="0" err="1">
                          <a:effectLst/>
                          <a:latin typeface="+mj-lt"/>
                        </a:rPr>
                        <a:t>Fjellebroen</a:t>
                      </a: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Christiansminde</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23</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kumimoji="0" lang="da-DK" sz="800" b="0" i="0" u="none" strike="noStrike" kern="1200" cap="none" spc="0" normalizeH="0" baseline="0" noProof="0" dirty="0">
                          <a:ln>
                            <a:noFill/>
                          </a:ln>
                          <a:solidFill>
                            <a:prstClr val="black"/>
                          </a:solidFill>
                          <a:effectLst/>
                          <a:uLnTx/>
                          <a:uFillTx/>
                          <a:latin typeface="Calibri Light" panose="020F0302020204030204"/>
                          <a:ea typeface="+mn-ea"/>
                          <a:cs typeface="+mn-cs"/>
                        </a:rPr>
                        <a:t>CHECKPOINT</a:t>
                      </a: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a-DK" sz="800" b="0" dirty="0">
                          <a:effectLst/>
                          <a:latin typeface="+mj-lt"/>
                        </a:rPr>
                        <a:t>WATER + WC</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YES</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YES</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extLst>
                  <a:ext uri="{0D108BD9-81ED-4DB2-BD59-A6C34878D82A}">
                    <a16:rowId xmlns:a16="http://schemas.microsoft.com/office/drawing/2014/main" val="1363332929"/>
                  </a:ext>
                </a:extLst>
              </a:tr>
              <a:tr h="228873">
                <a:tc>
                  <a:txBody>
                    <a:bodyPr/>
                    <a:lstStyle/>
                    <a:p>
                      <a:pPr algn="ctr"/>
                      <a:r>
                        <a:rPr lang="da-DK" sz="800" b="0" dirty="0">
                          <a:effectLst/>
                          <a:latin typeface="+mj-lt"/>
                        </a:rPr>
                        <a:t>Christiansminde</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Lundeborg</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20</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br>
                        <a:rPr lang="da-DK" sz="800" b="0">
                          <a:effectLst/>
                          <a:latin typeface="+mj-lt"/>
                        </a:rPr>
                      </a:br>
                      <a:endParaRPr lang="da-DK" sz="800" b="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Calibri Light" panose="020F0302020204030204"/>
                          <a:ea typeface="+mn-ea"/>
                          <a:cs typeface="+mn-cs"/>
                        </a:rPr>
                        <a:t>CHECKPOINT</a:t>
                      </a:r>
                      <a:br>
                        <a:rPr lang="da-DK" sz="800" b="0" dirty="0">
                          <a:effectLst/>
                          <a:latin typeface="+mj-lt"/>
                        </a:rPr>
                      </a:b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br>
                        <a:rPr lang="da-DK" sz="800" b="0" dirty="0">
                          <a:effectLst/>
                          <a:latin typeface="+mj-lt"/>
                        </a:rPr>
                      </a:b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a-DK" sz="800" b="0" dirty="0">
                          <a:effectLst/>
                          <a:latin typeface="+mj-lt"/>
                        </a:rPr>
                        <a:t>WATER + WC</a:t>
                      </a:r>
                      <a:br>
                        <a:rPr lang="da-DK" sz="800" b="0" dirty="0">
                          <a:effectLst/>
                          <a:latin typeface="+mj-lt"/>
                        </a:rPr>
                      </a:b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YES</a:t>
                      </a:r>
                      <a:br>
                        <a:rPr lang="da-DK" sz="800" b="0" dirty="0">
                          <a:effectLst/>
                          <a:latin typeface="+mj-lt"/>
                        </a:rPr>
                      </a:b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a-DK" sz="800" b="0" dirty="0">
                          <a:effectLst/>
                          <a:latin typeface="+mj-lt"/>
                        </a:rPr>
                        <a:t>YES</a:t>
                      </a:r>
                    </a:p>
                    <a:p>
                      <a:pPr algn="ct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extLst>
                  <a:ext uri="{0D108BD9-81ED-4DB2-BD59-A6C34878D82A}">
                    <a16:rowId xmlns:a16="http://schemas.microsoft.com/office/drawing/2014/main" val="2293795822"/>
                  </a:ext>
                </a:extLst>
              </a:tr>
              <a:tr h="228873">
                <a:tc>
                  <a:txBody>
                    <a:bodyPr/>
                    <a:lstStyle/>
                    <a:p>
                      <a:pPr algn="ctr"/>
                      <a:r>
                        <a:rPr lang="da-DK" sz="800" b="0" dirty="0">
                          <a:effectLst/>
                          <a:latin typeface="+mj-lt"/>
                        </a:rPr>
                        <a:t>Lundeborg</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Klintholm</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8</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Calibri Light" panose="020F0302020204030204"/>
                          <a:ea typeface="+mn-ea"/>
                          <a:cs typeface="+mn-cs"/>
                        </a:rPr>
                        <a:t>AID STATION</a:t>
                      </a:r>
                      <a:endParaRPr lang="da-DK" sz="800" b="0" kern="1200" dirty="0">
                        <a:solidFill>
                          <a:schemeClr val="tx1"/>
                        </a:solidFill>
                        <a:effectLst/>
                        <a:latin typeface="+mn-lt"/>
                        <a:ea typeface="+mn-ea"/>
                        <a:cs typeface="+mn-cs"/>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Calibri Light" panose="020F0302020204030204"/>
                          <a:ea typeface="+mn-ea"/>
                          <a:cs typeface="+mn-cs"/>
                        </a:rPr>
                        <a:t>WATER + WC</a:t>
                      </a: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Calibri Light" panose="020F0302020204030204"/>
                          <a:ea typeface="+mn-ea"/>
                          <a:cs typeface="+mn-cs"/>
                        </a:rPr>
                        <a:t>YES</a:t>
                      </a: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Calibri Light" panose="020F0302020204030204"/>
                          <a:ea typeface="+mn-ea"/>
                          <a:cs typeface="+mn-cs"/>
                        </a:rPr>
                        <a:t>YES</a:t>
                      </a: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extLst>
                  <a:ext uri="{0D108BD9-81ED-4DB2-BD59-A6C34878D82A}">
                    <a16:rowId xmlns:a16="http://schemas.microsoft.com/office/drawing/2014/main" val="3122951237"/>
                  </a:ext>
                </a:extLst>
              </a:tr>
              <a:tr h="228873">
                <a:tc>
                  <a:txBody>
                    <a:bodyPr/>
                    <a:lstStyle/>
                    <a:p>
                      <a:pPr algn="ctr"/>
                      <a:r>
                        <a:rPr lang="da-DK" sz="800" b="0" dirty="0">
                          <a:effectLst/>
                          <a:latin typeface="+mj-lt"/>
                        </a:rPr>
                        <a:t>Klintholm</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Nyborg</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13</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CHECKPOINT</a:t>
                      </a:r>
                      <a:br>
                        <a:rPr lang="da-DK" sz="800" b="0" dirty="0">
                          <a:effectLst/>
                          <a:latin typeface="+mj-lt"/>
                        </a:rPr>
                      </a:b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br>
                        <a:rPr lang="da-DK" sz="800" b="0" dirty="0">
                          <a:effectLst/>
                          <a:latin typeface="+mj-lt"/>
                        </a:rPr>
                      </a:b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a-DK" sz="800" b="0" dirty="0">
                          <a:effectLst/>
                          <a:latin typeface="+mj-lt"/>
                        </a:rPr>
                        <a:t>WATER + WC</a:t>
                      </a:r>
                      <a:br>
                        <a:rPr lang="da-DK" sz="800" b="0" dirty="0">
                          <a:effectLst/>
                          <a:latin typeface="+mj-lt"/>
                        </a:rPr>
                      </a:b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YES</a:t>
                      </a:r>
                      <a:br>
                        <a:rPr lang="da-DK" sz="800" b="0" dirty="0">
                          <a:effectLst/>
                          <a:latin typeface="+mj-lt"/>
                        </a:rPr>
                      </a:b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a-DK" sz="800" b="0" dirty="0">
                          <a:effectLst/>
                          <a:latin typeface="+mj-lt"/>
                        </a:rPr>
                        <a:t>YES</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extLst>
                  <a:ext uri="{0D108BD9-81ED-4DB2-BD59-A6C34878D82A}">
                    <a16:rowId xmlns:a16="http://schemas.microsoft.com/office/drawing/2014/main" val="1919433505"/>
                  </a:ext>
                </a:extLst>
              </a:tr>
              <a:tr h="228873">
                <a:tc>
                  <a:txBody>
                    <a:bodyPr/>
                    <a:lstStyle/>
                    <a:p>
                      <a:pPr algn="ctr"/>
                      <a:r>
                        <a:rPr lang="da-DK" sz="800" b="0" dirty="0">
                          <a:effectLst/>
                          <a:latin typeface="+mj-lt"/>
                        </a:rPr>
                        <a:t>Nyborg</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Kerteminde</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23</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350,0 km</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FINISH</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endParaRPr lang="da-DK" sz="800" b="0"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FOOD + DRINK</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0" dirty="0">
                          <a:effectLst/>
                          <a:latin typeface="+mj-lt"/>
                        </a:rPr>
                        <a:t>YES</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a-DK" sz="800" b="0" dirty="0">
                          <a:effectLst/>
                          <a:latin typeface="+mj-lt"/>
                        </a:rPr>
                        <a:t>YES</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extLst>
                  <a:ext uri="{0D108BD9-81ED-4DB2-BD59-A6C34878D82A}">
                    <a16:rowId xmlns:a16="http://schemas.microsoft.com/office/drawing/2014/main" val="979599923"/>
                  </a:ext>
                </a:extLst>
              </a:tr>
              <a:tr h="228873">
                <a:tc>
                  <a:txBody>
                    <a:bodyPr/>
                    <a:lstStyle/>
                    <a:p>
                      <a:pPr algn="ctr"/>
                      <a:r>
                        <a:rPr lang="da-DK" sz="800" b="1" dirty="0">
                          <a:effectLst/>
                          <a:latin typeface="+mj-lt"/>
                        </a:rPr>
                        <a:t>Total</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br>
                        <a:rPr lang="da-DK" sz="800" b="1" dirty="0">
                          <a:effectLst/>
                          <a:latin typeface="+mj-lt"/>
                        </a:rPr>
                      </a:br>
                      <a:endParaRPr lang="da-DK" sz="800" b="1"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1" dirty="0">
                          <a:effectLst/>
                          <a:latin typeface="+mj-lt"/>
                        </a:rPr>
                        <a:t>350</a:t>
                      </a: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r>
                        <a:rPr lang="da-DK" sz="800" b="1" dirty="0">
                          <a:effectLst/>
                          <a:latin typeface="+mj-lt"/>
                        </a:rPr>
                        <a:t>350,0 km</a:t>
                      </a:r>
                      <a:br>
                        <a:rPr lang="da-DK" sz="800" b="1" dirty="0">
                          <a:effectLst/>
                          <a:latin typeface="+mj-lt"/>
                        </a:rPr>
                      </a:br>
                      <a:endParaRPr lang="da-DK" sz="800" b="1"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br>
                        <a:rPr lang="da-DK" sz="800" b="1" dirty="0">
                          <a:effectLst/>
                          <a:latin typeface="+mj-lt"/>
                        </a:rPr>
                      </a:br>
                      <a:endParaRPr lang="da-DK" sz="800" b="1"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br>
                        <a:rPr lang="da-DK" sz="800" b="1" dirty="0">
                          <a:effectLst/>
                          <a:latin typeface="+mj-lt"/>
                        </a:rPr>
                      </a:br>
                      <a:endParaRPr lang="da-DK" sz="800" b="1"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endParaRPr lang="da-DK" sz="800" b="1"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algn="ctr"/>
                      <a:br>
                        <a:rPr lang="da-DK" sz="800" b="1" dirty="0">
                          <a:effectLst/>
                          <a:latin typeface="+mj-lt"/>
                        </a:rPr>
                      </a:br>
                      <a:endParaRPr lang="da-DK" sz="800" b="1"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da-DK" sz="800" b="1" dirty="0">
                        <a:effectLst/>
                        <a:latin typeface="+mj-lt"/>
                      </a:endParaRPr>
                    </a:p>
                  </a:txBody>
                  <a:tcPr marL="22427" marR="22427" marT="4485" marB="4485">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tcPr>
                </a:tc>
                <a:extLst>
                  <a:ext uri="{0D108BD9-81ED-4DB2-BD59-A6C34878D82A}">
                    <a16:rowId xmlns:a16="http://schemas.microsoft.com/office/drawing/2014/main" val="3904969963"/>
                  </a:ext>
                </a:extLst>
              </a:tr>
            </a:tbl>
          </a:graphicData>
        </a:graphic>
      </p:graphicFrame>
      <p:pic>
        <p:nvPicPr>
          <p:cNvPr id="11" name="Billede 10" descr="Et billede, der indeholder tekst&#10;&#10;Automatisk genereret beskrivelse">
            <a:extLst>
              <a:ext uri="{FF2B5EF4-FFF2-40B4-BE49-F238E27FC236}">
                <a16:creationId xmlns:a16="http://schemas.microsoft.com/office/drawing/2014/main" id="{BF7F8EF4-BE67-4B4F-A827-71F40FF35A26}"/>
              </a:ext>
            </a:extLst>
          </p:cNvPr>
          <p:cNvPicPr>
            <a:picLocks noChangeAspect="1"/>
          </p:cNvPicPr>
          <p:nvPr/>
        </p:nvPicPr>
        <p:blipFill>
          <a:blip r:embed="rId2"/>
          <a:stretch>
            <a:fillRect/>
          </a:stretch>
        </p:blipFill>
        <p:spPr>
          <a:xfrm>
            <a:off x="232422" y="8947744"/>
            <a:ext cx="1240777" cy="761999"/>
          </a:xfrm>
          <a:prstGeom prst="rect">
            <a:avLst/>
          </a:prstGeom>
        </p:spPr>
      </p:pic>
      <p:pic>
        <p:nvPicPr>
          <p:cNvPr id="12" name="Billede 11">
            <a:extLst>
              <a:ext uri="{FF2B5EF4-FFF2-40B4-BE49-F238E27FC236}">
                <a16:creationId xmlns:a16="http://schemas.microsoft.com/office/drawing/2014/main" id="{CBCBB8A5-9B05-7541-A9D6-33648D352F62}"/>
              </a:ext>
            </a:extLst>
          </p:cNvPr>
          <p:cNvPicPr>
            <a:picLocks noChangeAspect="1"/>
          </p:cNvPicPr>
          <p:nvPr/>
        </p:nvPicPr>
        <p:blipFill>
          <a:blip r:embed="rId3"/>
          <a:stretch>
            <a:fillRect/>
          </a:stretch>
        </p:blipFill>
        <p:spPr>
          <a:xfrm>
            <a:off x="1803397" y="9025466"/>
            <a:ext cx="1302201" cy="610407"/>
          </a:xfrm>
          <a:prstGeom prst="rect">
            <a:avLst/>
          </a:prstGeom>
        </p:spPr>
      </p:pic>
      <p:pic>
        <p:nvPicPr>
          <p:cNvPr id="16" name="Billede 15" descr="Et billede, der indeholder tekst, skilt, skærmbillede&#10;&#10;Automatisk genereret beskrivelse">
            <a:extLst>
              <a:ext uri="{FF2B5EF4-FFF2-40B4-BE49-F238E27FC236}">
                <a16:creationId xmlns:a16="http://schemas.microsoft.com/office/drawing/2014/main" id="{D70B9C64-F36D-6C4F-9BA1-4A30F97E3220}"/>
              </a:ext>
            </a:extLst>
          </p:cNvPr>
          <p:cNvPicPr>
            <a:picLocks noChangeAspect="1"/>
          </p:cNvPicPr>
          <p:nvPr/>
        </p:nvPicPr>
        <p:blipFill>
          <a:blip r:embed="rId4"/>
          <a:stretch>
            <a:fillRect/>
          </a:stretch>
        </p:blipFill>
        <p:spPr>
          <a:xfrm>
            <a:off x="5883956" y="8983111"/>
            <a:ext cx="825956" cy="726632"/>
          </a:xfrm>
          <a:prstGeom prst="rect">
            <a:avLst/>
          </a:prstGeom>
        </p:spPr>
      </p:pic>
      <p:pic>
        <p:nvPicPr>
          <p:cNvPr id="17" name="Billede 16">
            <a:extLst>
              <a:ext uri="{FF2B5EF4-FFF2-40B4-BE49-F238E27FC236}">
                <a16:creationId xmlns:a16="http://schemas.microsoft.com/office/drawing/2014/main" id="{0A3A9538-1A6A-A34A-9390-41AAB8358FCE}"/>
              </a:ext>
            </a:extLst>
          </p:cNvPr>
          <p:cNvPicPr>
            <a:picLocks noChangeAspect="1"/>
          </p:cNvPicPr>
          <p:nvPr/>
        </p:nvPicPr>
        <p:blipFill>
          <a:blip r:embed="rId5"/>
          <a:stretch>
            <a:fillRect/>
          </a:stretch>
        </p:blipFill>
        <p:spPr>
          <a:xfrm>
            <a:off x="3523989" y="8947744"/>
            <a:ext cx="886183" cy="756498"/>
          </a:xfrm>
          <a:prstGeom prst="rect">
            <a:avLst/>
          </a:prstGeom>
        </p:spPr>
      </p:pic>
      <p:pic>
        <p:nvPicPr>
          <p:cNvPr id="18" name="Billede 17">
            <a:extLst>
              <a:ext uri="{FF2B5EF4-FFF2-40B4-BE49-F238E27FC236}">
                <a16:creationId xmlns:a16="http://schemas.microsoft.com/office/drawing/2014/main" id="{4A64E9D3-BB67-C14A-9505-92C1CF6D393D}"/>
              </a:ext>
            </a:extLst>
          </p:cNvPr>
          <p:cNvPicPr>
            <a:picLocks noChangeAspect="1"/>
          </p:cNvPicPr>
          <p:nvPr/>
        </p:nvPicPr>
        <p:blipFill>
          <a:blip r:embed="rId6"/>
          <a:stretch>
            <a:fillRect/>
          </a:stretch>
        </p:blipFill>
        <p:spPr>
          <a:xfrm>
            <a:off x="4741377" y="8977279"/>
            <a:ext cx="694223" cy="742919"/>
          </a:xfrm>
          <a:prstGeom prst="rect">
            <a:avLst/>
          </a:prstGeom>
        </p:spPr>
      </p:pic>
      <p:pic>
        <p:nvPicPr>
          <p:cNvPr id="19" name="Billede 18">
            <a:extLst>
              <a:ext uri="{FF2B5EF4-FFF2-40B4-BE49-F238E27FC236}">
                <a16:creationId xmlns:a16="http://schemas.microsoft.com/office/drawing/2014/main" id="{B0EBC39F-1DC8-9842-A79C-B12022921027}"/>
              </a:ext>
            </a:extLst>
          </p:cNvPr>
          <p:cNvPicPr>
            <a:picLocks noChangeAspect="1"/>
          </p:cNvPicPr>
          <p:nvPr/>
        </p:nvPicPr>
        <p:blipFill>
          <a:blip r:embed="rId7"/>
          <a:stretch>
            <a:fillRect/>
          </a:stretch>
        </p:blipFill>
        <p:spPr>
          <a:xfrm>
            <a:off x="569139" y="275633"/>
            <a:ext cx="723001" cy="926864"/>
          </a:xfrm>
          <a:prstGeom prst="rect">
            <a:avLst/>
          </a:prstGeom>
        </p:spPr>
      </p:pic>
    </p:spTree>
    <p:extLst>
      <p:ext uri="{BB962C8B-B14F-4D97-AF65-F5344CB8AC3E}">
        <p14:creationId xmlns:p14="http://schemas.microsoft.com/office/powerpoint/2010/main" val="3439468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8FA408CB-BBCB-CF48-AF86-BE177A20BB48}"/>
              </a:ext>
            </a:extLst>
          </p:cNvPr>
          <p:cNvPicPr>
            <a:picLocks noChangeAspect="1"/>
          </p:cNvPicPr>
          <p:nvPr/>
        </p:nvPicPr>
        <p:blipFill>
          <a:blip r:embed="rId2"/>
          <a:stretch>
            <a:fillRect/>
          </a:stretch>
        </p:blipFill>
        <p:spPr>
          <a:xfrm>
            <a:off x="0" y="2579077"/>
            <a:ext cx="6858000" cy="4747846"/>
          </a:xfrm>
          <a:prstGeom prst="rect">
            <a:avLst/>
          </a:prstGeom>
        </p:spPr>
      </p:pic>
      <p:sp>
        <p:nvSpPr>
          <p:cNvPr id="2" name="Titel 1">
            <a:extLst>
              <a:ext uri="{FF2B5EF4-FFF2-40B4-BE49-F238E27FC236}">
                <a16:creationId xmlns:a16="http://schemas.microsoft.com/office/drawing/2014/main" id="{8034A7BA-7DCE-614A-955D-E913B1CE9901}"/>
              </a:ext>
            </a:extLst>
          </p:cNvPr>
          <p:cNvSpPr>
            <a:spLocks noGrp="1"/>
          </p:cNvSpPr>
          <p:nvPr>
            <p:ph type="title"/>
          </p:nvPr>
        </p:nvSpPr>
        <p:spPr>
          <a:xfrm>
            <a:off x="1110970" y="178551"/>
            <a:ext cx="4636054" cy="1169356"/>
          </a:xfrm>
        </p:spPr>
        <p:txBody>
          <a:bodyPr/>
          <a:lstStyle/>
          <a:p>
            <a:pPr algn="ctr"/>
            <a:r>
              <a:rPr lang="da-DK" sz="3600" b="1" dirty="0"/>
              <a:t>Generel ROUTE</a:t>
            </a:r>
            <a:endParaRPr lang="da-DK" sz="3600" dirty="0"/>
          </a:p>
        </p:txBody>
      </p:sp>
      <p:sp>
        <p:nvSpPr>
          <p:cNvPr id="19" name="Pladsholder til indhold 2">
            <a:extLst>
              <a:ext uri="{FF2B5EF4-FFF2-40B4-BE49-F238E27FC236}">
                <a16:creationId xmlns:a16="http://schemas.microsoft.com/office/drawing/2014/main" id="{08651ACB-8FB7-6748-868F-E5AB68ADDA01}"/>
              </a:ext>
            </a:extLst>
          </p:cNvPr>
          <p:cNvSpPr>
            <a:spLocks noGrp="1"/>
          </p:cNvSpPr>
          <p:nvPr>
            <p:ph idx="1"/>
          </p:nvPr>
        </p:nvSpPr>
        <p:spPr>
          <a:xfrm rot="20646731">
            <a:off x="798963" y="4460180"/>
            <a:ext cx="5915025" cy="985638"/>
          </a:xfrm>
        </p:spPr>
        <p:txBody>
          <a:bodyPr>
            <a:noAutofit/>
          </a:bodyPr>
          <a:lstStyle/>
          <a:p>
            <a:pPr marL="0" indent="0" algn="ctr">
              <a:buNone/>
            </a:pPr>
            <a:r>
              <a:rPr lang="en-US" sz="2000" b="1" dirty="0"/>
              <a:t>The final route will be announced </a:t>
            </a:r>
          </a:p>
          <a:p>
            <a:pPr marL="0" indent="0" algn="ctr">
              <a:buNone/>
            </a:pPr>
            <a:r>
              <a:rPr lang="en-US" sz="2000" b="1" dirty="0"/>
              <a:t>14 days before Race start!</a:t>
            </a:r>
            <a:endParaRPr lang="en-US" sz="2000" dirty="0"/>
          </a:p>
        </p:txBody>
      </p:sp>
      <p:pic>
        <p:nvPicPr>
          <p:cNvPr id="10" name="Billede 9" descr="Et billede, der indeholder tekst&#10;&#10;Automatisk genereret beskrivelse">
            <a:extLst>
              <a:ext uri="{FF2B5EF4-FFF2-40B4-BE49-F238E27FC236}">
                <a16:creationId xmlns:a16="http://schemas.microsoft.com/office/drawing/2014/main" id="{4FB84A39-2243-1848-8715-00354F14F035}"/>
              </a:ext>
            </a:extLst>
          </p:cNvPr>
          <p:cNvPicPr>
            <a:picLocks noChangeAspect="1"/>
          </p:cNvPicPr>
          <p:nvPr/>
        </p:nvPicPr>
        <p:blipFill>
          <a:blip r:embed="rId3"/>
          <a:stretch>
            <a:fillRect/>
          </a:stretch>
        </p:blipFill>
        <p:spPr>
          <a:xfrm>
            <a:off x="232422" y="8947744"/>
            <a:ext cx="1240777" cy="761999"/>
          </a:xfrm>
          <a:prstGeom prst="rect">
            <a:avLst/>
          </a:prstGeom>
        </p:spPr>
      </p:pic>
      <p:pic>
        <p:nvPicPr>
          <p:cNvPr id="12" name="Billede 11">
            <a:extLst>
              <a:ext uri="{FF2B5EF4-FFF2-40B4-BE49-F238E27FC236}">
                <a16:creationId xmlns:a16="http://schemas.microsoft.com/office/drawing/2014/main" id="{EDA87BB5-3E82-DB44-BE15-F9C10620C2EA}"/>
              </a:ext>
            </a:extLst>
          </p:cNvPr>
          <p:cNvPicPr>
            <a:picLocks noChangeAspect="1"/>
          </p:cNvPicPr>
          <p:nvPr/>
        </p:nvPicPr>
        <p:blipFill>
          <a:blip r:embed="rId4"/>
          <a:stretch>
            <a:fillRect/>
          </a:stretch>
        </p:blipFill>
        <p:spPr>
          <a:xfrm>
            <a:off x="1803397" y="9025466"/>
            <a:ext cx="1302201" cy="610407"/>
          </a:xfrm>
          <a:prstGeom prst="rect">
            <a:avLst/>
          </a:prstGeom>
        </p:spPr>
      </p:pic>
      <p:pic>
        <p:nvPicPr>
          <p:cNvPr id="13" name="Billede 12" descr="Et billede, der indeholder tekst, skilt, skærmbillede&#10;&#10;Automatisk genereret beskrivelse">
            <a:extLst>
              <a:ext uri="{FF2B5EF4-FFF2-40B4-BE49-F238E27FC236}">
                <a16:creationId xmlns:a16="http://schemas.microsoft.com/office/drawing/2014/main" id="{F9652D64-58F3-D649-86DF-CCB9A7E91E55}"/>
              </a:ext>
            </a:extLst>
          </p:cNvPr>
          <p:cNvPicPr>
            <a:picLocks noChangeAspect="1"/>
          </p:cNvPicPr>
          <p:nvPr/>
        </p:nvPicPr>
        <p:blipFill>
          <a:blip r:embed="rId5"/>
          <a:stretch>
            <a:fillRect/>
          </a:stretch>
        </p:blipFill>
        <p:spPr>
          <a:xfrm>
            <a:off x="5883956" y="8983111"/>
            <a:ext cx="825956" cy="726632"/>
          </a:xfrm>
          <a:prstGeom prst="rect">
            <a:avLst/>
          </a:prstGeom>
        </p:spPr>
      </p:pic>
      <p:pic>
        <p:nvPicPr>
          <p:cNvPr id="14" name="Billede 13">
            <a:extLst>
              <a:ext uri="{FF2B5EF4-FFF2-40B4-BE49-F238E27FC236}">
                <a16:creationId xmlns:a16="http://schemas.microsoft.com/office/drawing/2014/main" id="{7757A388-DF0A-5B40-832E-3DE64BD4D75E}"/>
              </a:ext>
            </a:extLst>
          </p:cNvPr>
          <p:cNvPicPr>
            <a:picLocks noChangeAspect="1"/>
          </p:cNvPicPr>
          <p:nvPr/>
        </p:nvPicPr>
        <p:blipFill>
          <a:blip r:embed="rId6"/>
          <a:stretch>
            <a:fillRect/>
          </a:stretch>
        </p:blipFill>
        <p:spPr>
          <a:xfrm>
            <a:off x="3523989" y="8947744"/>
            <a:ext cx="886183" cy="756498"/>
          </a:xfrm>
          <a:prstGeom prst="rect">
            <a:avLst/>
          </a:prstGeom>
        </p:spPr>
      </p:pic>
      <p:pic>
        <p:nvPicPr>
          <p:cNvPr id="15" name="Billede 14">
            <a:extLst>
              <a:ext uri="{FF2B5EF4-FFF2-40B4-BE49-F238E27FC236}">
                <a16:creationId xmlns:a16="http://schemas.microsoft.com/office/drawing/2014/main" id="{61175172-78E3-704F-99A4-999BD7CAC8DC}"/>
              </a:ext>
            </a:extLst>
          </p:cNvPr>
          <p:cNvPicPr>
            <a:picLocks noChangeAspect="1"/>
          </p:cNvPicPr>
          <p:nvPr/>
        </p:nvPicPr>
        <p:blipFill>
          <a:blip r:embed="rId7"/>
          <a:stretch>
            <a:fillRect/>
          </a:stretch>
        </p:blipFill>
        <p:spPr>
          <a:xfrm>
            <a:off x="4741377" y="8977279"/>
            <a:ext cx="694223" cy="742919"/>
          </a:xfrm>
          <a:prstGeom prst="rect">
            <a:avLst/>
          </a:prstGeom>
        </p:spPr>
      </p:pic>
      <p:pic>
        <p:nvPicPr>
          <p:cNvPr id="11" name="Billede 10">
            <a:extLst>
              <a:ext uri="{FF2B5EF4-FFF2-40B4-BE49-F238E27FC236}">
                <a16:creationId xmlns:a16="http://schemas.microsoft.com/office/drawing/2014/main" id="{259C121E-85D7-8F40-ADFA-8EEF3D30194C}"/>
              </a:ext>
            </a:extLst>
          </p:cNvPr>
          <p:cNvPicPr>
            <a:picLocks noChangeAspect="1"/>
          </p:cNvPicPr>
          <p:nvPr/>
        </p:nvPicPr>
        <p:blipFill>
          <a:blip r:embed="rId8"/>
          <a:stretch>
            <a:fillRect/>
          </a:stretch>
        </p:blipFill>
        <p:spPr>
          <a:xfrm>
            <a:off x="569139" y="275633"/>
            <a:ext cx="723001" cy="926864"/>
          </a:xfrm>
          <a:prstGeom prst="rect">
            <a:avLst/>
          </a:prstGeom>
        </p:spPr>
      </p:pic>
    </p:spTree>
    <p:extLst>
      <p:ext uri="{BB962C8B-B14F-4D97-AF65-F5344CB8AC3E}">
        <p14:creationId xmlns:p14="http://schemas.microsoft.com/office/powerpoint/2010/main" val="2248043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4A7BA-7DCE-614A-955D-E913B1CE9901}"/>
              </a:ext>
            </a:extLst>
          </p:cNvPr>
          <p:cNvSpPr>
            <a:spLocks noGrp="1"/>
          </p:cNvSpPr>
          <p:nvPr>
            <p:ph type="title"/>
          </p:nvPr>
        </p:nvSpPr>
        <p:spPr>
          <a:xfrm>
            <a:off x="1110971" y="176987"/>
            <a:ext cx="4636054" cy="1169356"/>
          </a:xfrm>
        </p:spPr>
        <p:txBody>
          <a:bodyPr/>
          <a:lstStyle/>
          <a:p>
            <a:pPr algn="ctr"/>
            <a:r>
              <a:rPr lang="en-US" sz="3600" b="1" dirty="0"/>
              <a:t>Registration Details</a:t>
            </a:r>
            <a:endParaRPr lang="en-US" sz="3600" dirty="0"/>
          </a:p>
        </p:txBody>
      </p:sp>
      <p:sp>
        <p:nvSpPr>
          <p:cNvPr id="3" name="Pladsholder til indhold 2">
            <a:extLst>
              <a:ext uri="{FF2B5EF4-FFF2-40B4-BE49-F238E27FC236}">
                <a16:creationId xmlns:a16="http://schemas.microsoft.com/office/drawing/2014/main" id="{FB1246FB-D8A2-8C4D-BE8D-2D526FD83F5A}"/>
              </a:ext>
            </a:extLst>
          </p:cNvPr>
          <p:cNvSpPr>
            <a:spLocks noGrp="1"/>
          </p:cNvSpPr>
          <p:nvPr>
            <p:ph idx="1"/>
          </p:nvPr>
        </p:nvSpPr>
        <p:spPr>
          <a:xfrm>
            <a:off x="471485" y="1349471"/>
            <a:ext cx="5915025" cy="7675996"/>
          </a:xfrm>
        </p:spPr>
        <p:txBody>
          <a:bodyPr>
            <a:noAutofit/>
          </a:bodyPr>
          <a:lstStyle/>
          <a:p>
            <a:pPr marL="0" indent="0" algn="ctr">
              <a:buNone/>
            </a:pPr>
            <a:r>
              <a:rPr lang="en-US" sz="1200" b="1" dirty="0"/>
              <a:t>Welcome to FYN350 ULTRA</a:t>
            </a:r>
          </a:p>
          <a:p>
            <a:pPr marL="0" indent="0" algn="ctr">
              <a:buNone/>
            </a:pPr>
            <a:r>
              <a:rPr lang="en-US" sz="1200" dirty="0"/>
              <a:t>Join us on a 350km or 215-mile single loop exploration of Fyn,                                                remote beaches, wet rocky traverses and hilly forest land!</a:t>
            </a:r>
            <a:endParaRPr lang="en-US" sz="1200" u="sng" dirty="0"/>
          </a:p>
          <a:p>
            <a:pPr marL="0" indent="0">
              <a:buNone/>
            </a:pPr>
            <a:r>
              <a:rPr lang="en-US" sz="1200" u="sng" dirty="0"/>
              <a:t>INTRODUCTION:</a:t>
            </a:r>
            <a:endParaRPr lang="en-US" sz="1200" dirty="0"/>
          </a:p>
          <a:p>
            <a:pPr marL="0" indent="0">
              <a:buNone/>
            </a:pPr>
            <a:r>
              <a:rPr lang="en-US" sz="1200" dirty="0"/>
              <a:t>Please note that all details, are subject to change based on permitting. Maps, routes, aid stations, and other details may change during the permitting process and from year to year.</a:t>
            </a:r>
          </a:p>
          <a:p>
            <a:pPr marL="0" indent="0">
              <a:buNone/>
            </a:pPr>
            <a:r>
              <a:rPr lang="en-US" sz="1200" u="sng" dirty="0"/>
              <a:t>THE COURSE:</a:t>
            </a:r>
            <a:endParaRPr lang="en-US" sz="1200" dirty="0"/>
          </a:p>
          <a:p>
            <a:pPr marL="0" indent="0">
              <a:buNone/>
            </a:pPr>
            <a:r>
              <a:rPr lang="en-US" sz="1200" dirty="0"/>
              <a:t>Single 350km loop. GPX route will be ready for downloading 14 days before race start. </a:t>
            </a:r>
          </a:p>
          <a:p>
            <a:pPr marL="0" indent="0">
              <a:buNone/>
            </a:pPr>
            <a:r>
              <a:rPr lang="en-US" sz="1200" u="sng" dirty="0"/>
              <a:t>WHEN:</a:t>
            </a:r>
            <a:endParaRPr lang="en-US" sz="1200" dirty="0"/>
          </a:p>
          <a:p>
            <a:pPr marL="0" indent="0">
              <a:buNone/>
            </a:pPr>
            <a:r>
              <a:rPr lang="en-US" sz="1200" dirty="0"/>
              <a:t>Wednesday 28</a:t>
            </a:r>
            <a:r>
              <a:rPr lang="en-US" sz="1200" baseline="30000" dirty="0"/>
              <a:t>th</a:t>
            </a:r>
            <a:r>
              <a:rPr lang="en-US" sz="1200" dirty="0"/>
              <a:t> September 2022 at 08:00 to Sunday 2</a:t>
            </a:r>
            <a:r>
              <a:rPr lang="en-US" sz="1200" baseline="30000" dirty="0"/>
              <a:t>nd</a:t>
            </a:r>
            <a:r>
              <a:rPr lang="en-US" sz="1200" dirty="0"/>
              <a:t> October at 12:00 with 100 hours (4 days, 4hr) cut off</a:t>
            </a:r>
          </a:p>
          <a:p>
            <a:pPr marL="0" indent="0">
              <a:buNone/>
            </a:pPr>
            <a:r>
              <a:rPr lang="en-US" sz="1200" u="sng" dirty="0"/>
              <a:t>START/FINISH LOCATION</a:t>
            </a:r>
            <a:endParaRPr lang="en-US" sz="1200" dirty="0"/>
          </a:p>
          <a:p>
            <a:pPr marL="0" indent="0">
              <a:buNone/>
            </a:pPr>
            <a:r>
              <a:rPr lang="en-US" sz="1200" dirty="0"/>
              <a:t>Hans </a:t>
            </a:r>
            <a:r>
              <a:rPr lang="en-US" sz="1200" dirty="0" err="1"/>
              <a:t>Schacksvej</a:t>
            </a:r>
            <a:r>
              <a:rPr lang="en-US" sz="1200" dirty="0"/>
              <a:t> 182, 5300 </a:t>
            </a:r>
            <a:r>
              <a:rPr lang="en-US" sz="1200" dirty="0" err="1"/>
              <a:t>Kerteminde</a:t>
            </a:r>
            <a:r>
              <a:rPr lang="en-US" sz="1200" dirty="0"/>
              <a:t>, Denmark</a:t>
            </a:r>
          </a:p>
          <a:p>
            <a:pPr marL="0" indent="0">
              <a:buNone/>
            </a:pPr>
            <a:r>
              <a:rPr lang="en-US" sz="1200" u="sng" dirty="0"/>
              <a:t>COST:</a:t>
            </a:r>
            <a:endParaRPr lang="en-US" sz="1200" dirty="0"/>
          </a:p>
          <a:p>
            <a:pPr marL="0" indent="0">
              <a:buNone/>
            </a:pPr>
            <a:r>
              <a:rPr lang="en-US" sz="1200" dirty="0"/>
              <a:t>Registration opens 1</a:t>
            </a:r>
            <a:r>
              <a:rPr lang="en-US" sz="1200" baseline="30000" dirty="0"/>
              <a:t>st</a:t>
            </a:r>
            <a:r>
              <a:rPr lang="en-US" sz="1200" dirty="0"/>
              <a:t> September for €450. Prices go up to €500 after 25</a:t>
            </a:r>
            <a:r>
              <a:rPr lang="en-US" sz="1200" baseline="30000" dirty="0"/>
              <a:t>th</a:t>
            </a:r>
            <a:r>
              <a:rPr lang="en-US" sz="1200" dirty="0"/>
              <a:t> March 2022 and up to €550 after 15</a:t>
            </a:r>
            <a:r>
              <a:rPr lang="en-US" sz="1200" baseline="30000" dirty="0"/>
              <a:t>th</a:t>
            </a:r>
            <a:r>
              <a:rPr lang="en-US" sz="1200" dirty="0"/>
              <a:t> June. Payment is via TransferWise.</a:t>
            </a:r>
          </a:p>
          <a:p>
            <a:pPr marL="0" indent="0">
              <a:buNone/>
            </a:pPr>
            <a:r>
              <a:rPr lang="en-US" sz="1200" u="sng" dirty="0"/>
              <a:t>ADDITIONAL FEES:</a:t>
            </a:r>
            <a:endParaRPr lang="en-US" sz="1200" dirty="0"/>
          </a:p>
          <a:p>
            <a:pPr marL="0" indent="0">
              <a:buNone/>
            </a:pPr>
            <a:r>
              <a:rPr lang="en-US" sz="1200" dirty="0"/>
              <a:t>The above fees do not include TransferWise fee which is non-refundable.</a:t>
            </a:r>
          </a:p>
          <a:p>
            <a:pPr marL="0" indent="0">
              <a:buNone/>
            </a:pPr>
            <a:r>
              <a:rPr lang="en-US" sz="1200" u="sng" dirty="0"/>
              <a:t>THE RUN:</a:t>
            </a:r>
            <a:endParaRPr lang="en-US" sz="1200" dirty="0"/>
          </a:p>
          <a:p>
            <a:pPr marL="0" indent="0">
              <a:buNone/>
            </a:pPr>
            <a:r>
              <a:rPr lang="en-US" sz="1200" dirty="0"/>
              <a:t>Runners will be well supported on their journey with 8 aid stations (including the finish line). Participants will have 2 sleep stations along the journey. This is not a stage race. Runners will be timed from the start to the moment they cross the finish line. Time taken for sleeping counts toward a participant’s overall time. Please note that our sleep stations have a 5-hour time limit. Aid stations will serve hot water to order as well as a few other options. We will have a medical team and communications team for the race as well.</a:t>
            </a:r>
          </a:p>
          <a:p>
            <a:pPr marL="0" indent="0">
              <a:buNone/>
            </a:pPr>
            <a:r>
              <a:rPr lang="en-US" sz="1200" dirty="0"/>
              <a:t>No participants under the age of 18 allowed. Runners must be 18 or older on race day.</a:t>
            </a:r>
          </a:p>
          <a:p>
            <a:pPr marL="0" indent="0">
              <a:buNone/>
            </a:pPr>
            <a:r>
              <a:rPr lang="en-US" sz="1200" u="sng" dirty="0"/>
              <a:t>ELEVATION GAIN/LOSS:</a:t>
            </a:r>
            <a:endParaRPr lang="en-US" sz="1200" dirty="0"/>
          </a:p>
          <a:p>
            <a:pPr marL="0" indent="0">
              <a:buNone/>
            </a:pPr>
            <a:r>
              <a:rPr lang="en-US" sz="1200" dirty="0"/>
              <a:t>As a guideline the race follow the sea level must of the time.</a:t>
            </a:r>
          </a:p>
          <a:p>
            <a:pPr marL="0" indent="0">
              <a:buNone/>
            </a:pPr>
            <a:r>
              <a:rPr lang="en-US" sz="1200" dirty="0"/>
              <a:t>The course has approximately 1000 feet (330 meters) of ascent and 1000 feet (330 meters) of descent for a total elevation change of 2000 feet (660 meters).</a:t>
            </a:r>
          </a:p>
          <a:p>
            <a:pPr marL="0" indent="0">
              <a:buNone/>
            </a:pPr>
            <a:br>
              <a:rPr lang="da-DK" sz="1200" dirty="0"/>
            </a:br>
            <a:endParaRPr lang="da-DK" sz="1200" dirty="0"/>
          </a:p>
        </p:txBody>
      </p:sp>
      <p:pic>
        <p:nvPicPr>
          <p:cNvPr id="8" name="Billede 7" descr="Et billede, der indeholder tekst&#10;&#10;Automatisk genereret beskrivelse">
            <a:extLst>
              <a:ext uri="{FF2B5EF4-FFF2-40B4-BE49-F238E27FC236}">
                <a16:creationId xmlns:a16="http://schemas.microsoft.com/office/drawing/2014/main" id="{355B3573-EBC2-6543-92D7-F1BECFF171DB}"/>
              </a:ext>
            </a:extLst>
          </p:cNvPr>
          <p:cNvPicPr>
            <a:picLocks noChangeAspect="1"/>
          </p:cNvPicPr>
          <p:nvPr/>
        </p:nvPicPr>
        <p:blipFill>
          <a:blip r:embed="rId2"/>
          <a:stretch>
            <a:fillRect/>
          </a:stretch>
        </p:blipFill>
        <p:spPr>
          <a:xfrm>
            <a:off x="232422" y="8947744"/>
            <a:ext cx="1240777" cy="761999"/>
          </a:xfrm>
          <a:prstGeom prst="rect">
            <a:avLst/>
          </a:prstGeom>
        </p:spPr>
      </p:pic>
      <p:pic>
        <p:nvPicPr>
          <p:cNvPr id="11" name="Billede 10">
            <a:extLst>
              <a:ext uri="{FF2B5EF4-FFF2-40B4-BE49-F238E27FC236}">
                <a16:creationId xmlns:a16="http://schemas.microsoft.com/office/drawing/2014/main" id="{90D7C740-96A2-C549-B70C-00A63D130AC4}"/>
              </a:ext>
            </a:extLst>
          </p:cNvPr>
          <p:cNvPicPr>
            <a:picLocks noChangeAspect="1"/>
          </p:cNvPicPr>
          <p:nvPr/>
        </p:nvPicPr>
        <p:blipFill>
          <a:blip r:embed="rId3"/>
          <a:stretch>
            <a:fillRect/>
          </a:stretch>
        </p:blipFill>
        <p:spPr>
          <a:xfrm>
            <a:off x="1803397" y="9025466"/>
            <a:ext cx="1302201" cy="610407"/>
          </a:xfrm>
          <a:prstGeom prst="rect">
            <a:avLst/>
          </a:prstGeom>
        </p:spPr>
      </p:pic>
      <p:pic>
        <p:nvPicPr>
          <p:cNvPr id="12" name="Billede 11" descr="Et billede, der indeholder tekst, skilt, skærmbillede&#10;&#10;Automatisk genereret beskrivelse">
            <a:extLst>
              <a:ext uri="{FF2B5EF4-FFF2-40B4-BE49-F238E27FC236}">
                <a16:creationId xmlns:a16="http://schemas.microsoft.com/office/drawing/2014/main" id="{112D6D30-B104-3740-BD7C-44ABA810FE7B}"/>
              </a:ext>
            </a:extLst>
          </p:cNvPr>
          <p:cNvPicPr>
            <a:picLocks noChangeAspect="1"/>
          </p:cNvPicPr>
          <p:nvPr/>
        </p:nvPicPr>
        <p:blipFill>
          <a:blip r:embed="rId4"/>
          <a:stretch>
            <a:fillRect/>
          </a:stretch>
        </p:blipFill>
        <p:spPr>
          <a:xfrm>
            <a:off x="5883956" y="8983111"/>
            <a:ext cx="825956" cy="726632"/>
          </a:xfrm>
          <a:prstGeom prst="rect">
            <a:avLst/>
          </a:prstGeom>
        </p:spPr>
      </p:pic>
      <p:pic>
        <p:nvPicPr>
          <p:cNvPr id="13" name="Billede 12">
            <a:extLst>
              <a:ext uri="{FF2B5EF4-FFF2-40B4-BE49-F238E27FC236}">
                <a16:creationId xmlns:a16="http://schemas.microsoft.com/office/drawing/2014/main" id="{E0CCFF08-7DD9-464D-8ACB-F4586070DAF3}"/>
              </a:ext>
            </a:extLst>
          </p:cNvPr>
          <p:cNvPicPr>
            <a:picLocks noChangeAspect="1"/>
          </p:cNvPicPr>
          <p:nvPr/>
        </p:nvPicPr>
        <p:blipFill>
          <a:blip r:embed="rId5"/>
          <a:stretch>
            <a:fillRect/>
          </a:stretch>
        </p:blipFill>
        <p:spPr>
          <a:xfrm>
            <a:off x="3523989" y="8947744"/>
            <a:ext cx="886183" cy="756498"/>
          </a:xfrm>
          <a:prstGeom prst="rect">
            <a:avLst/>
          </a:prstGeom>
        </p:spPr>
      </p:pic>
      <p:pic>
        <p:nvPicPr>
          <p:cNvPr id="14" name="Billede 13">
            <a:extLst>
              <a:ext uri="{FF2B5EF4-FFF2-40B4-BE49-F238E27FC236}">
                <a16:creationId xmlns:a16="http://schemas.microsoft.com/office/drawing/2014/main" id="{E9D3F0AF-B126-0D4C-8D3F-FFDE0F5FD760}"/>
              </a:ext>
            </a:extLst>
          </p:cNvPr>
          <p:cNvPicPr>
            <a:picLocks noChangeAspect="1"/>
          </p:cNvPicPr>
          <p:nvPr/>
        </p:nvPicPr>
        <p:blipFill>
          <a:blip r:embed="rId6"/>
          <a:stretch>
            <a:fillRect/>
          </a:stretch>
        </p:blipFill>
        <p:spPr>
          <a:xfrm>
            <a:off x="4741377" y="8977279"/>
            <a:ext cx="694223" cy="742919"/>
          </a:xfrm>
          <a:prstGeom prst="rect">
            <a:avLst/>
          </a:prstGeom>
        </p:spPr>
      </p:pic>
      <p:pic>
        <p:nvPicPr>
          <p:cNvPr id="15" name="Billede 14">
            <a:extLst>
              <a:ext uri="{FF2B5EF4-FFF2-40B4-BE49-F238E27FC236}">
                <a16:creationId xmlns:a16="http://schemas.microsoft.com/office/drawing/2014/main" id="{D7487136-7F16-0243-8E87-CDACBC3F5AFE}"/>
              </a:ext>
            </a:extLst>
          </p:cNvPr>
          <p:cNvPicPr>
            <a:picLocks noChangeAspect="1"/>
          </p:cNvPicPr>
          <p:nvPr/>
        </p:nvPicPr>
        <p:blipFill>
          <a:blip r:embed="rId7"/>
          <a:stretch>
            <a:fillRect/>
          </a:stretch>
        </p:blipFill>
        <p:spPr>
          <a:xfrm>
            <a:off x="569139" y="275633"/>
            <a:ext cx="723001" cy="926864"/>
          </a:xfrm>
          <a:prstGeom prst="rect">
            <a:avLst/>
          </a:prstGeom>
        </p:spPr>
      </p:pic>
    </p:spTree>
    <p:extLst>
      <p:ext uri="{BB962C8B-B14F-4D97-AF65-F5344CB8AC3E}">
        <p14:creationId xmlns:p14="http://schemas.microsoft.com/office/powerpoint/2010/main" val="1446602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4A7BA-7DCE-614A-955D-E913B1CE9901}"/>
              </a:ext>
            </a:extLst>
          </p:cNvPr>
          <p:cNvSpPr>
            <a:spLocks noGrp="1"/>
          </p:cNvSpPr>
          <p:nvPr>
            <p:ph type="title"/>
          </p:nvPr>
        </p:nvSpPr>
        <p:spPr>
          <a:xfrm>
            <a:off x="1110971" y="176987"/>
            <a:ext cx="4636054" cy="1169356"/>
          </a:xfrm>
        </p:spPr>
        <p:txBody>
          <a:bodyPr/>
          <a:lstStyle/>
          <a:p>
            <a:pPr algn="ctr"/>
            <a:r>
              <a:rPr lang="en-US" sz="3600" b="1" dirty="0"/>
              <a:t>Registration Details</a:t>
            </a:r>
            <a:endParaRPr lang="en-US" sz="3600" dirty="0"/>
          </a:p>
        </p:txBody>
      </p:sp>
      <p:sp>
        <p:nvSpPr>
          <p:cNvPr id="3" name="Pladsholder til indhold 2">
            <a:extLst>
              <a:ext uri="{FF2B5EF4-FFF2-40B4-BE49-F238E27FC236}">
                <a16:creationId xmlns:a16="http://schemas.microsoft.com/office/drawing/2014/main" id="{FB1246FB-D8A2-8C4D-BE8D-2D526FD83F5A}"/>
              </a:ext>
            </a:extLst>
          </p:cNvPr>
          <p:cNvSpPr>
            <a:spLocks noGrp="1"/>
          </p:cNvSpPr>
          <p:nvPr>
            <p:ph idx="1"/>
          </p:nvPr>
        </p:nvSpPr>
        <p:spPr>
          <a:xfrm>
            <a:off x="471485" y="1349471"/>
            <a:ext cx="5915025" cy="7675996"/>
          </a:xfrm>
        </p:spPr>
        <p:txBody>
          <a:bodyPr>
            <a:noAutofit/>
          </a:bodyPr>
          <a:lstStyle/>
          <a:p>
            <a:pPr marL="0" indent="0">
              <a:buNone/>
            </a:pPr>
            <a:r>
              <a:rPr lang="en-US" sz="1200" u="sng" dirty="0"/>
              <a:t>TRACKING:</a:t>
            </a:r>
            <a:endParaRPr lang="en-US" sz="1200" dirty="0"/>
          </a:p>
          <a:p>
            <a:pPr marL="0" indent="0">
              <a:buNone/>
            </a:pPr>
            <a:r>
              <a:rPr lang="en-US" sz="1200" dirty="0"/>
              <a:t>Tracking such as SPOT etc. is not mandatory. Emergency phone is however mandatory, and you will need to have a cellular subscription that is working in Denmark. </a:t>
            </a:r>
          </a:p>
          <a:p>
            <a:pPr marL="0" indent="0">
              <a:buNone/>
            </a:pPr>
            <a:r>
              <a:rPr lang="en-US" sz="1200" dirty="0"/>
              <a:t>You will receive a link to a free Smartphone APP you will need to install on your mobile device before race start. The APP will transmit LIVE-tracking throughout the entire event.</a:t>
            </a:r>
          </a:p>
          <a:p>
            <a:pPr marL="0" indent="0">
              <a:buNone/>
            </a:pPr>
            <a:r>
              <a:rPr lang="en-US" sz="1200" u="sng" dirty="0"/>
              <a:t>RUNNER IN/OUT AID STATION TIMES:</a:t>
            </a:r>
            <a:endParaRPr lang="en-US" sz="1200" dirty="0"/>
          </a:p>
          <a:p>
            <a:pPr marL="0" indent="0">
              <a:buNone/>
            </a:pPr>
            <a:r>
              <a:rPr lang="en-US" sz="1200" dirty="0"/>
              <a:t>We will be publishing runner in and out times from aid stations as soon as possible.</a:t>
            </a:r>
          </a:p>
          <a:p>
            <a:pPr marL="0" indent="0">
              <a:buNone/>
            </a:pPr>
            <a:r>
              <a:rPr lang="en-US" sz="1200" u="sng" dirty="0"/>
              <a:t>DISTANCE: </a:t>
            </a:r>
            <a:endParaRPr lang="en-US" sz="1200" dirty="0"/>
          </a:p>
          <a:p>
            <a:pPr marL="0" indent="0">
              <a:buNone/>
            </a:pPr>
            <a:r>
              <a:rPr lang="en-US" sz="1200" dirty="0"/>
              <a:t>350km/215 miles - mileage varies from year to year and can change at any time based on permitting, trail closures, and other influences outside of our control.</a:t>
            </a:r>
          </a:p>
          <a:p>
            <a:pPr marL="0" indent="0">
              <a:buNone/>
            </a:pPr>
            <a:r>
              <a:rPr lang="en-US" sz="1200" u="sng" dirty="0"/>
              <a:t>OVERALL CUT OFF:</a:t>
            </a:r>
            <a:endParaRPr lang="en-US" sz="1200" dirty="0"/>
          </a:p>
          <a:p>
            <a:pPr marL="0" indent="0">
              <a:buNone/>
            </a:pPr>
            <a:r>
              <a:rPr lang="en-US" sz="1200" dirty="0"/>
              <a:t>Wednesday 28</a:t>
            </a:r>
            <a:r>
              <a:rPr lang="en-US" sz="1200" baseline="30000" dirty="0"/>
              <a:t>th</a:t>
            </a:r>
            <a:r>
              <a:rPr lang="en-US" sz="1200" dirty="0"/>
              <a:t> September 2022 at 08:00 to Sunday 2</a:t>
            </a:r>
            <a:r>
              <a:rPr lang="en-US" sz="1200" baseline="30000" dirty="0"/>
              <a:t>nd</a:t>
            </a:r>
            <a:r>
              <a:rPr lang="en-US" sz="1200" dirty="0"/>
              <a:t> October at 12:00 with 100 hours (4 days, 4hr) cut off</a:t>
            </a:r>
          </a:p>
          <a:p>
            <a:pPr marL="0" indent="0">
              <a:buNone/>
            </a:pPr>
            <a:r>
              <a:rPr lang="en-US" sz="1200" u="sng" dirty="0"/>
              <a:t>AWARDS:</a:t>
            </a:r>
            <a:endParaRPr lang="en-US" sz="1200" dirty="0"/>
          </a:p>
          <a:p>
            <a:pPr marL="0" indent="0">
              <a:buNone/>
            </a:pPr>
            <a:r>
              <a:rPr lang="en-US" sz="1200" dirty="0"/>
              <a:t>All finishers get a unique, rocky medal and a finisher’s print.</a:t>
            </a:r>
          </a:p>
          <a:p>
            <a:pPr marL="0" indent="0">
              <a:buNone/>
            </a:pPr>
            <a:r>
              <a:rPr lang="en-US" sz="1200" u="sng" dirty="0"/>
              <a:t>ENTRY REQUIREMENTS:</a:t>
            </a:r>
            <a:endParaRPr lang="en-US" sz="1200" dirty="0"/>
          </a:p>
          <a:p>
            <a:pPr marL="0" indent="0">
              <a:buNone/>
            </a:pPr>
            <a:r>
              <a:rPr lang="en-US" sz="1200" dirty="0"/>
              <a:t>We might come up with something clever, until then, you’re safe.</a:t>
            </a:r>
          </a:p>
          <a:p>
            <a:pPr marL="0" indent="0">
              <a:buNone/>
            </a:pPr>
            <a:r>
              <a:rPr lang="en-US" sz="1200" u="sng" dirty="0"/>
              <a:t>RUN CANCELLATION: </a:t>
            </a:r>
            <a:endParaRPr lang="en-US" sz="1200" dirty="0"/>
          </a:p>
          <a:p>
            <a:pPr marL="0" indent="0">
              <a:buNone/>
            </a:pPr>
            <a:r>
              <a:rPr lang="en-US" sz="1200" dirty="0"/>
              <a:t>Danish Ultra reserves the right to cancel the run based on: </a:t>
            </a:r>
          </a:p>
          <a:p>
            <a:pPr marL="0" indent="0">
              <a:buNone/>
            </a:pPr>
            <a:r>
              <a:rPr lang="en-US" sz="1200" dirty="0"/>
              <a:t>(1) Extreme snowpack</a:t>
            </a:r>
          </a:p>
          <a:p>
            <a:pPr marL="0" indent="0">
              <a:buNone/>
            </a:pPr>
            <a:r>
              <a:rPr lang="en-US" sz="1200" dirty="0"/>
              <a:t>(2) Extreme weather during the event</a:t>
            </a:r>
          </a:p>
          <a:p>
            <a:pPr marL="0" indent="0">
              <a:buNone/>
            </a:pPr>
            <a:r>
              <a:rPr lang="en-US" sz="1200" dirty="0"/>
              <a:t>(3) Other extreme conditions</a:t>
            </a:r>
          </a:p>
          <a:p>
            <a:pPr marL="0" indent="0">
              <a:buNone/>
            </a:pPr>
            <a:r>
              <a:rPr lang="en-US" sz="1200" dirty="0"/>
              <a:t>(4) Unforeseen circumstances that make directing the race impossible. In the case of cancellation, race entries will not be refunded.</a:t>
            </a:r>
          </a:p>
          <a:p>
            <a:pPr marL="0" indent="0">
              <a:buNone/>
            </a:pPr>
            <a:r>
              <a:rPr lang="en-US" sz="1200" u="sng" dirty="0"/>
              <a:t>START/FINISH LOCATION LODGING:</a:t>
            </a:r>
            <a:endParaRPr lang="en-US" sz="1200" dirty="0"/>
          </a:p>
          <a:p>
            <a:pPr marL="0" indent="0">
              <a:buNone/>
            </a:pPr>
            <a:r>
              <a:rPr lang="en-US" sz="1200" dirty="0"/>
              <a:t>Will be announced on </a:t>
            </a:r>
            <a:r>
              <a:rPr lang="en-US" sz="1200" dirty="0" err="1"/>
              <a:t>Facebook.com</a:t>
            </a:r>
            <a:r>
              <a:rPr lang="en-US" sz="1200" dirty="0"/>
              <a:t>/</a:t>
            </a:r>
            <a:r>
              <a:rPr lang="en-US" sz="1200" dirty="0" err="1"/>
              <a:t>EuropeUltra</a:t>
            </a:r>
            <a:endParaRPr lang="en-US" sz="1200" dirty="0"/>
          </a:p>
          <a:p>
            <a:pPr marL="0" indent="0">
              <a:buNone/>
            </a:pPr>
            <a:r>
              <a:rPr lang="en-US" sz="1200" dirty="0"/>
              <a:t>Entry fee includes free tent camping near start/finish area for participants. Support crew will pay 50Dkr, $10 or €10 cash per overnight per person. The fee includes access to toilets, payable showers and electricity. </a:t>
            </a:r>
          </a:p>
        </p:txBody>
      </p:sp>
      <p:pic>
        <p:nvPicPr>
          <p:cNvPr id="7" name="Billede 6" descr="Et billede, der indeholder tekst&#10;&#10;Automatisk genereret beskrivelse">
            <a:extLst>
              <a:ext uri="{FF2B5EF4-FFF2-40B4-BE49-F238E27FC236}">
                <a16:creationId xmlns:a16="http://schemas.microsoft.com/office/drawing/2014/main" id="{C1BBD229-235C-424D-A80D-0139B6D4253F}"/>
              </a:ext>
            </a:extLst>
          </p:cNvPr>
          <p:cNvPicPr>
            <a:picLocks noChangeAspect="1"/>
          </p:cNvPicPr>
          <p:nvPr/>
        </p:nvPicPr>
        <p:blipFill>
          <a:blip r:embed="rId2"/>
          <a:stretch>
            <a:fillRect/>
          </a:stretch>
        </p:blipFill>
        <p:spPr>
          <a:xfrm>
            <a:off x="232422" y="8947744"/>
            <a:ext cx="1240777" cy="761999"/>
          </a:xfrm>
          <a:prstGeom prst="rect">
            <a:avLst/>
          </a:prstGeom>
        </p:spPr>
      </p:pic>
      <p:pic>
        <p:nvPicPr>
          <p:cNvPr id="10" name="Billede 9">
            <a:extLst>
              <a:ext uri="{FF2B5EF4-FFF2-40B4-BE49-F238E27FC236}">
                <a16:creationId xmlns:a16="http://schemas.microsoft.com/office/drawing/2014/main" id="{93A23E37-935A-7644-8D27-1C5E6E6545BA}"/>
              </a:ext>
            </a:extLst>
          </p:cNvPr>
          <p:cNvPicPr>
            <a:picLocks noChangeAspect="1"/>
          </p:cNvPicPr>
          <p:nvPr/>
        </p:nvPicPr>
        <p:blipFill>
          <a:blip r:embed="rId3"/>
          <a:stretch>
            <a:fillRect/>
          </a:stretch>
        </p:blipFill>
        <p:spPr>
          <a:xfrm>
            <a:off x="1803397" y="9025466"/>
            <a:ext cx="1302201" cy="610407"/>
          </a:xfrm>
          <a:prstGeom prst="rect">
            <a:avLst/>
          </a:prstGeom>
        </p:spPr>
      </p:pic>
      <p:pic>
        <p:nvPicPr>
          <p:cNvPr id="11" name="Billede 10" descr="Et billede, der indeholder tekst, skilt, skærmbillede&#10;&#10;Automatisk genereret beskrivelse">
            <a:extLst>
              <a:ext uri="{FF2B5EF4-FFF2-40B4-BE49-F238E27FC236}">
                <a16:creationId xmlns:a16="http://schemas.microsoft.com/office/drawing/2014/main" id="{79A7CE44-0A80-494E-8964-4786184E2A99}"/>
              </a:ext>
            </a:extLst>
          </p:cNvPr>
          <p:cNvPicPr>
            <a:picLocks noChangeAspect="1"/>
          </p:cNvPicPr>
          <p:nvPr/>
        </p:nvPicPr>
        <p:blipFill>
          <a:blip r:embed="rId4"/>
          <a:stretch>
            <a:fillRect/>
          </a:stretch>
        </p:blipFill>
        <p:spPr>
          <a:xfrm>
            <a:off x="5883956" y="8983111"/>
            <a:ext cx="825956" cy="726632"/>
          </a:xfrm>
          <a:prstGeom prst="rect">
            <a:avLst/>
          </a:prstGeom>
        </p:spPr>
      </p:pic>
      <p:pic>
        <p:nvPicPr>
          <p:cNvPr id="12" name="Billede 11">
            <a:extLst>
              <a:ext uri="{FF2B5EF4-FFF2-40B4-BE49-F238E27FC236}">
                <a16:creationId xmlns:a16="http://schemas.microsoft.com/office/drawing/2014/main" id="{988CCA46-1CEB-144C-BD96-E3BBF90CA95C}"/>
              </a:ext>
            </a:extLst>
          </p:cNvPr>
          <p:cNvPicPr>
            <a:picLocks noChangeAspect="1"/>
          </p:cNvPicPr>
          <p:nvPr/>
        </p:nvPicPr>
        <p:blipFill>
          <a:blip r:embed="rId5"/>
          <a:stretch>
            <a:fillRect/>
          </a:stretch>
        </p:blipFill>
        <p:spPr>
          <a:xfrm>
            <a:off x="3523989" y="8947744"/>
            <a:ext cx="886183" cy="756498"/>
          </a:xfrm>
          <a:prstGeom prst="rect">
            <a:avLst/>
          </a:prstGeom>
        </p:spPr>
      </p:pic>
      <p:pic>
        <p:nvPicPr>
          <p:cNvPr id="13" name="Billede 12">
            <a:extLst>
              <a:ext uri="{FF2B5EF4-FFF2-40B4-BE49-F238E27FC236}">
                <a16:creationId xmlns:a16="http://schemas.microsoft.com/office/drawing/2014/main" id="{D9D752F0-7BFB-564E-9ADA-6811BB4AD84E}"/>
              </a:ext>
            </a:extLst>
          </p:cNvPr>
          <p:cNvPicPr>
            <a:picLocks noChangeAspect="1"/>
          </p:cNvPicPr>
          <p:nvPr/>
        </p:nvPicPr>
        <p:blipFill>
          <a:blip r:embed="rId6"/>
          <a:stretch>
            <a:fillRect/>
          </a:stretch>
        </p:blipFill>
        <p:spPr>
          <a:xfrm>
            <a:off x="4741377" y="8977279"/>
            <a:ext cx="694223" cy="742919"/>
          </a:xfrm>
          <a:prstGeom prst="rect">
            <a:avLst/>
          </a:prstGeom>
        </p:spPr>
      </p:pic>
      <p:pic>
        <p:nvPicPr>
          <p:cNvPr id="14" name="Billede 13">
            <a:extLst>
              <a:ext uri="{FF2B5EF4-FFF2-40B4-BE49-F238E27FC236}">
                <a16:creationId xmlns:a16="http://schemas.microsoft.com/office/drawing/2014/main" id="{681DDB0C-0A61-014F-ADA1-5AA90B50B0A6}"/>
              </a:ext>
            </a:extLst>
          </p:cNvPr>
          <p:cNvPicPr>
            <a:picLocks noChangeAspect="1"/>
          </p:cNvPicPr>
          <p:nvPr/>
        </p:nvPicPr>
        <p:blipFill>
          <a:blip r:embed="rId7"/>
          <a:stretch>
            <a:fillRect/>
          </a:stretch>
        </p:blipFill>
        <p:spPr>
          <a:xfrm>
            <a:off x="569139" y="275633"/>
            <a:ext cx="723001" cy="926864"/>
          </a:xfrm>
          <a:prstGeom prst="rect">
            <a:avLst/>
          </a:prstGeom>
        </p:spPr>
      </p:pic>
    </p:spTree>
    <p:extLst>
      <p:ext uri="{BB962C8B-B14F-4D97-AF65-F5344CB8AC3E}">
        <p14:creationId xmlns:p14="http://schemas.microsoft.com/office/powerpoint/2010/main" val="3771536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4A7BA-7DCE-614A-955D-E913B1CE9901}"/>
              </a:ext>
            </a:extLst>
          </p:cNvPr>
          <p:cNvSpPr>
            <a:spLocks noGrp="1"/>
          </p:cNvSpPr>
          <p:nvPr>
            <p:ph type="title"/>
          </p:nvPr>
        </p:nvSpPr>
        <p:spPr>
          <a:xfrm>
            <a:off x="1110971" y="176987"/>
            <a:ext cx="4636054" cy="1169356"/>
          </a:xfrm>
        </p:spPr>
        <p:txBody>
          <a:bodyPr/>
          <a:lstStyle/>
          <a:p>
            <a:pPr algn="ctr"/>
            <a:r>
              <a:rPr lang="en-US" sz="3600" b="1" dirty="0"/>
              <a:t>Registration Details</a:t>
            </a:r>
            <a:endParaRPr lang="en-US" sz="3600" dirty="0"/>
          </a:p>
        </p:txBody>
      </p:sp>
      <p:sp>
        <p:nvSpPr>
          <p:cNvPr id="3" name="Pladsholder til indhold 2">
            <a:extLst>
              <a:ext uri="{FF2B5EF4-FFF2-40B4-BE49-F238E27FC236}">
                <a16:creationId xmlns:a16="http://schemas.microsoft.com/office/drawing/2014/main" id="{FB1246FB-D8A2-8C4D-BE8D-2D526FD83F5A}"/>
              </a:ext>
            </a:extLst>
          </p:cNvPr>
          <p:cNvSpPr>
            <a:spLocks noGrp="1"/>
          </p:cNvSpPr>
          <p:nvPr>
            <p:ph idx="1"/>
          </p:nvPr>
        </p:nvSpPr>
        <p:spPr>
          <a:xfrm>
            <a:off x="471485" y="1349471"/>
            <a:ext cx="5915025" cy="7675996"/>
          </a:xfrm>
        </p:spPr>
        <p:txBody>
          <a:bodyPr>
            <a:noAutofit/>
          </a:bodyPr>
          <a:lstStyle/>
          <a:p>
            <a:pPr marL="0" indent="0">
              <a:buNone/>
            </a:pPr>
            <a:r>
              <a:rPr lang="en-US" sz="1200" u="sng" dirty="0"/>
              <a:t>GRADUATE LEVEL RACE:</a:t>
            </a:r>
            <a:endParaRPr lang="en-US" sz="1200" dirty="0"/>
          </a:p>
          <a:p>
            <a:pPr marL="0" indent="0">
              <a:buNone/>
            </a:pPr>
            <a:r>
              <a:rPr lang="en-US" sz="1200" dirty="0"/>
              <a:t>There are no race qualifications for the Europe Ultra Fyn 350. We require each potential participant to read the runner’s manual and determine if they are prepared to run this event.</a:t>
            </a:r>
          </a:p>
          <a:p>
            <a:pPr marL="0" indent="0">
              <a:buNone/>
            </a:pPr>
            <a:r>
              <a:rPr lang="en-US" sz="1200" dirty="0"/>
              <a:t>Even though there are no race requirements, please note that this is a GRADUATE level race. This is a non-stop multi day event and as such it is very physically and mentally demanding. Runners often experience hallucinations and sleep deprivation. Extreme weather in the coastal environment (cold and wet) and in the forest/cities (hot) is normal. This race is not for the faint of heart. The Fyn area can be cold and wet.</a:t>
            </a:r>
          </a:p>
          <a:p>
            <a:pPr marL="0" indent="0">
              <a:buNone/>
            </a:pPr>
            <a:r>
              <a:rPr lang="en-US" sz="1200" dirty="0"/>
              <a:t>Participants should be prepared to carry water and energy over long distances - even though there are streams/portable water sources besides the aid stations. In a few cases, participants must go over 32km/20 miles between resupply stations and water sources and carry important required and recommended gear and water. Mostly of the terrain is rugged and remote with out designated trail or trails rarely used. Participants are expected to know what to carry at all times and to carry extra clothing, food, and water -- even beyond what they think is necessary. Participants are expected to navigate along the coastal shores without course markers and have the racecourse GPX on them at all times.</a:t>
            </a:r>
          </a:p>
          <a:p>
            <a:pPr marL="0" indent="0">
              <a:buNone/>
            </a:pPr>
            <a:r>
              <a:rPr lang="en-US" sz="1200" u="sng" dirty="0"/>
              <a:t>REFUND AND TRANSFER POLICIES:</a:t>
            </a:r>
            <a:endParaRPr lang="en-US" sz="1200" dirty="0"/>
          </a:p>
          <a:p>
            <a:pPr marL="0" indent="0">
              <a:buNone/>
            </a:pPr>
            <a:r>
              <a:rPr lang="en-US" sz="1200" dirty="0"/>
              <a:t>Due to the large number of emails, correspondence, time it took to deal with these, and the large number of runners asking for special treatment, we are unable to offer full refunds. Please keep this in mind before signing up for this event. No exceptions will be made. Please do not ask for one. The following dates &amp; policies are when you can receive refunds/transfers:</a:t>
            </a:r>
          </a:p>
          <a:p>
            <a:pPr marL="0" indent="0">
              <a:buNone/>
            </a:pPr>
            <a:r>
              <a:rPr lang="en-US" sz="1200" u="sng" dirty="0"/>
              <a:t>Refunds:</a:t>
            </a:r>
          </a:p>
          <a:p>
            <a:pPr marL="0" indent="0">
              <a:buNone/>
            </a:pPr>
            <a:r>
              <a:rPr lang="en-US" sz="1200" dirty="0"/>
              <a:t>Before 15</a:t>
            </a:r>
            <a:r>
              <a:rPr lang="en-US" sz="1200" baseline="30000" dirty="0"/>
              <a:t>th</a:t>
            </a:r>
            <a:r>
              <a:rPr lang="en-US" sz="1200" dirty="0"/>
              <a:t> April a 50% refund of entry fee paid will be given. After that, no refund will be given.</a:t>
            </a:r>
          </a:p>
          <a:p>
            <a:pPr marL="0" indent="0">
              <a:buNone/>
            </a:pPr>
            <a:r>
              <a:rPr lang="en-US" sz="1200" u="sng" dirty="0"/>
              <a:t>Transfers of Entry to Next Year:</a:t>
            </a:r>
            <a:r>
              <a:rPr lang="en-US" sz="1200" dirty="0"/>
              <a:t> </a:t>
            </a:r>
          </a:p>
          <a:p>
            <a:pPr marL="0" indent="0">
              <a:buNone/>
            </a:pPr>
            <a:r>
              <a:rPr lang="en-US" sz="1200" dirty="0"/>
              <a:t>Before 1</a:t>
            </a:r>
            <a:r>
              <a:rPr lang="en-US" sz="1200" baseline="30000" dirty="0"/>
              <a:t>st</a:t>
            </a:r>
            <a:r>
              <a:rPr lang="en-US" sz="1200" dirty="0"/>
              <a:t> August you may request a transfer of your paid entry fee to the following year’s race with 100% of your race entry fee paid in 2020/21 going toward the next year’s race. Any changes in entry fee prices from year to year will be charged as well. Transfers are only allowed to the following year, not to any other future year. Email </a:t>
            </a:r>
            <a:r>
              <a:rPr lang="en-US" sz="1200" dirty="0" err="1"/>
              <a:t>info@europeultra.com</a:t>
            </a:r>
            <a:r>
              <a:rPr lang="en-US" sz="1200" dirty="0"/>
              <a:t> to request a transfer. No special treatment regardless of your situation. If you are unable to run the next year you will not be refunded for this transfer and you will be unable to transfer the entry again, one transfer allowed per paid entry.</a:t>
            </a:r>
          </a:p>
          <a:p>
            <a:pPr marL="0" indent="0">
              <a:buNone/>
            </a:pPr>
            <a:r>
              <a:rPr lang="en-US" sz="1200" u="sng" dirty="0"/>
              <a:t>When to Expect A Refund / International Refunds: </a:t>
            </a:r>
          </a:p>
          <a:p>
            <a:pPr marL="0" indent="0">
              <a:buNone/>
            </a:pPr>
            <a:r>
              <a:rPr lang="en-US" sz="1200" dirty="0"/>
              <a:t>Refunds may take up to 1 weeks, and longer if requested while Danish Ultra Staff is on site organizing another race. International refunds can be up to 2 weeks. 5% fee for </a:t>
            </a:r>
            <a:r>
              <a:rPr lang="en-US" sz="1200" dirty="0" err="1"/>
              <a:t>TransferfWise</a:t>
            </a:r>
            <a:r>
              <a:rPr lang="en-US" sz="1200" dirty="0"/>
              <a:t> refunds internationally.</a:t>
            </a:r>
          </a:p>
        </p:txBody>
      </p:sp>
      <p:pic>
        <p:nvPicPr>
          <p:cNvPr id="8" name="Billede 7" descr="Et billede, der indeholder tekst&#10;&#10;Automatisk genereret beskrivelse">
            <a:extLst>
              <a:ext uri="{FF2B5EF4-FFF2-40B4-BE49-F238E27FC236}">
                <a16:creationId xmlns:a16="http://schemas.microsoft.com/office/drawing/2014/main" id="{EB2EDDB3-D12E-EC42-89DB-50C86762390A}"/>
              </a:ext>
            </a:extLst>
          </p:cNvPr>
          <p:cNvPicPr>
            <a:picLocks noChangeAspect="1"/>
          </p:cNvPicPr>
          <p:nvPr/>
        </p:nvPicPr>
        <p:blipFill>
          <a:blip r:embed="rId2"/>
          <a:stretch>
            <a:fillRect/>
          </a:stretch>
        </p:blipFill>
        <p:spPr>
          <a:xfrm>
            <a:off x="232422" y="8947744"/>
            <a:ext cx="1240777" cy="761999"/>
          </a:xfrm>
          <a:prstGeom prst="rect">
            <a:avLst/>
          </a:prstGeom>
        </p:spPr>
      </p:pic>
      <p:pic>
        <p:nvPicPr>
          <p:cNvPr id="10" name="Billede 9">
            <a:extLst>
              <a:ext uri="{FF2B5EF4-FFF2-40B4-BE49-F238E27FC236}">
                <a16:creationId xmlns:a16="http://schemas.microsoft.com/office/drawing/2014/main" id="{D247C024-44D5-3248-8D00-FEE1979368E9}"/>
              </a:ext>
            </a:extLst>
          </p:cNvPr>
          <p:cNvPicPr>
            <a:picLocks noChangeAspect="1"/>
          </p:cNvPicPr>
          <p:nvPr/>
        </p:nvPicPr>
        <p:blipFill>
          <a:blip r:embed="rId3"/>
          <a:stretch>
            <a:fillRect/>
          </a:stretch>
        </p:blipFill>
        <p:spPr>
          <a:xfrm>
            <a:off x="1803397" y="9025466"/>
            <a:ext cx="1302201" cy="610407"/>
          </a:xfrm>
          <a:prstGeom prst="rect">
            <a:avLst/>
          </a:prstGeom>
        </p:spPr>
      </p:pic>
      <p:pic>
        <p:nvPicPr>
          <p:cNvPr id="11" name="Billede 10" descr="Et billede, der indeholder tekst, skilt, skærmbillede&#10;&#10;Automatisk genereret beskrivelse">
            <a:extLst>
              <a:ext uri="{FF2B5EF4-FFF2-40B4-BE49-F238E27FC236}">
                <a16:creationId xmlns:a16="http://schemas.microsoft.com/office/drawing/2014/main" id="{AD038523-353B-164D-A484-4AE67ACECD62}"/>
              </a:ext>
            </a:extLst>
          </p:cNvPr>
          <p:cNvPicPr>
            <a:picLocks noChangeAspect="1"/>
          </p:cNvPicPr>
          <p:nvPr/>
        </p:nvPicPr>
        <p:blipFill>
          <a:blip r:embed="rId4"/>
          <a:stretch>
            <a:fillRect/>
          </a:stretch>
        </p:blipFill>
        <p:spPr>
          <a:xfrm>
            <a:off x="5883956" y="8983111"/>
            <a:ext cx="825956" cy="726632"/>
          </a:xfrm>
          <a:prstGeom prst="rect">
            <a:avLst/>
          </a:prstGeom>
        </p:spPr>
      </p:pic>
      <p:pic>
        <p:nvPicPr>
          <p:cNvPr id="12" name="Billede 11">
            <a:extLst>
              <a:ext uri="{FF2B5EF4-FFF2-40B4-BE49-F238E27FC236}">
                <a16:creationId xmlns:a16="http://schemas.microsoft.com/office/drawing/2014/main" id="{1ED66AFF-498F-324B-8714-17631B18AAAF}"/>
              </a:ext>
            </a:extLst>
          </p:cNvPr>
          <p:cNvPicPr>
            <a:picLocks noChangeAspect="1"/>
          </p:cNvPicPr>
          <p:nvPr/>
        </p:nvPicPr>
        <p:blipFill>
          <a:blip r:embed="rId5"/>
          <a:stretch>
            <a:fillRect/>
          </a:stretch>
        </p:blipFill>
        <p:spPr>
          <a:xfrm>
            <a:off x="3523989" y="8947744"/>
            <a:ext cx="886183" cy="756498"/>
          </a:xfrm>
          <a:prstGeom prst="rect">
            <a:avLst/>
          </a:prstGeom>
        </p:spPr>
      </p:pic>
      <p:pic>
        <p:nvPicPr>
          <p:cNvPr id="13" name="Billede 12">
            <a:extLst>
              <a:ext uri="{FF2B5EF4-FFF2-40B4-BE49-F238E27FC236}">
                <a16:creationId xmlns:a16="http://schemas.microsoft.com/office/drawing/2014/main" id="{1755E1B0-6756-774F-9332-6CED997E7D95}"/>
              </a:ext>
            </a:extLst>
          </p:cNvPr>
          <p:cNvPicPr>
            <a:picLocks noChangeAspect="1"/>
          </p:cNvPicPr>
          <p:nvPr/>
        </p:nvPicPr>
        <p:blipFill>
          <a:blip r:embed="rId6"/>
          <a:stretch>
            <a:fillRect/>
          </a:stretch>
        </p:blipFill>
        <p:spPr>
          <a:xfrm>
            <a:off x="4741377" y="8977279"/>
            <a:ext cx="694223" cy="742919"/>
          </a:xfrm>
          <a:prstGeom prst="rect">
            <a:avLst/>
          </a:prstGeom>
        </p:spPr>
      </p:pic>
      <p:pic>
        <p:nvPicPr>
          <p:cNvPr id="14" name="Billede 13">
            <a:extLst>
              <a:ext uri="{FF2B5EF4-FFF2-40B4-BE49-F238E27FC236}">
                <a16:creationId xmlns:a16="http://schemas.microsoft.com/office/drawing/2014/main" id="{D559F71A-90DD-9445-A362-E2DB2B1194C0}"/>
              </a:ext>
            </a:extLst>
          </p:cNvPr>
          <p:cNvPicPr>
            <a:picLocks noChangeAspect="1"/>
          </p:cNvPicPr>
          <p:nvPr/>
        </p:nvPicPr>
        <p:blipFill>
          <a:blip r:embed="rId7"/>
          <a:stretch>
            <a:fillRect/>
          </a:stretch>
        </p:blipFill>
        <p:spPr>
          <a:xfrm>
            <a:off x="569139" y="275633"/>
            <a:ext cx="723001" cy="926864"/>
          </a:xfrm>
          <a:prstGeom prst="rect">
            <a:avLst/>
          </a:prstGeom>
        </p:spPr>
      </p:pic>
    </p:spTree>
    <p:extLst>
      <p:ext uri="{BB962C8B-B14F-4D97-AF65-F5344CB8AC3E}">
        <p14:creationId xmlns:p14="http://schemas.microsoft.com/office/powerpoint/2010/main" val="3948117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4A7BA-7DCE-614A-955D-E913B1CE9901}"/>
              </a:ext>
            </a:extLst>
          </p:cNvPr>
          <p:cNvSpPr>
            <a:spLocks noGrp="1"/>
          </p:cNvSpPr>
          <p:nvPr>
            <p:ph type="title"/>
          </p:nvPr>
        </p:nvSpPr>
        <p:spPr>
          <a:xfrm>
            <a:off x="1110970" y="178551"/>
            <a:ext cx="4636054" cy="1169356"/>
          </a:xfrm>
        </p:spPr>
        <p:txBody>
          <a:bodyPr/>
          <a:lstStyle/>
          <a:p>
            <a:pPr algn="ctr"/>
            <a:r>
              <a:rPr lang="da-DK" sz="3600" b="1" dirty="0"/>
              <a:t>NAVIGATION:</a:t>
            </a:r>
            <a:endParaRPr lang="da-DK" sz="3600" dirty="0"/>
          </a:p>
        </p:txBody>
      </p:sp>
      <p:sp>
        <p:nvSpPr>
          <p:cNvPr id="3" name="Pladsholder til indhold 2">
            <a:extLst>
              <a:ext uri="{FF2B5EF4-FFF2-40B4-BE49-F238E27FC236}">
                <a16:creationId xmlns:a16="http://schemas.microsoft.com/office/drawing/2014/main" id="{FB1246FB-D8A2-8C4D-BE8D-2D526FD83F5A}"/>
              </a:ext>
            </a:extLst>
          </p:cNvPr>
          <p:cNvSpPr>
            <a:spLocks noGrp="1"/>
          </p:cNvSpPr>
          <p:nvPr>
            <p:ph idx="1"/>
          </p:nvPr>
        </p:nvSpPr>
        <p:spPr>
          <a:xfrm>
            <a:off x="471485" y="1349471"/>
            <a:ext cx="5915025" cy="7675996"/>
          </a:xfrm>
        </p:spPr>
        <p:txBody>
          <a:bodyPr>
            <a:noAutofit/>
          </a:bodyPr>
          <a:lstStyle/>
          <a:p>
            <a:pPr marL="0" indent="0">
              <a:buNone/>
            </a:pPr>
            <a:r>
              <a:rPr lang="en-US" sz="1200" u="sng" dirty="0"/>
              <a:t>MAPS:</a:t>
            </a:r>
            <a:endParaRPr lang="en-US" sz="1200" dirty="0"/>
          </a:p>
          <a:p>
            <a:pPr marL="0" indent="0">
              <a:buNone/>
            </a:pPr>
            <a:r>
              <a:rPr lang="en-US" sz="1200" dirty="0"/>
              <a:t>No paper maps will be handed out.</a:t>
            </a:r>
          </a:p>
          <a:p>
            <a:pPr marL="0" indent="0">
              <a:buNone/>
            </a:pPr>
            <a:r>
              <a:rPr lang="en-US" sz="1200" u="sng" dirty="0"/>
              <a:t>DOWNLOAD GPS TRACKS (MANDATORY):</a:t>
            </a:r>
            <a:endParaRPr lang="en-US" sz="1200" dirty="0"/>
          </a:p>
          <a:p>
            <a:pPr marL="0" indent="0">
              <a:buNone/>
            </a:pPr>
            <a:r>
              <a:rPr lang="en-US" sz="1200" dirty="0"/>
              <a:t>Your cheapest option is  to download the GPX files to your phone via a mapping app. We recommend </a:t>
            </a:r>
            <a:r>
              <a:rPr lang="en-US" sz="1200" dirty="0" err="1"/>
              <a:t>Outdooractive</a:t>
            </a:r>
            <a:r>
              <a:rPr lang="en-US" sz="1200" dirty="0"/>
              <a:t>, Garmin, Gaia or similarly app. </a:t>
            </a:r>
          </a:p>
          <a:p>
            <a:pPr marL="0" indent="0">
              <a:buNone/>
            </a:pPr>
            <a:r>
              <a:rPr lang="en-US" sz="1200" dirty="0"/>
              <a:t>If you have the funds to purchase a handheld GPS, we recommend visiting your local outdoor store to learn more. We do not recommend watch-GPS due to lack of capacity.</a:t>
            </a:r>
          </a:p>
          <a:p>
            <a:pPr marL="0" indent="0">
              <a:buNone/>
            </a:pPr>
            <a:r>
              <a:rPr lang="en-US" sz="1200" dirty="0"/>
              <a:t>We will not be able to help you put GPX tracks on personal devices, however, we can advice you on how to installing them on your smartphone. This is by far the easiest and cheapest way to go and is extremely effective.</a:t>
            </a:r>
          </a:p>
          <a:p>
            <a:pPr marL="0" indent="0">
              <a:buNone/>
            </a:pPr>
            <a:r>
              <a:rPr lang="en-US" sz="1200" dirty="0"/>
              <a:t>This is mandatory and we will check at race check-in to make sure you have the tracks. Do this ahead of time so that you don’t end up having to figure it out last minute.   </a:t>
            </a:r>
          </a:p>
          <a:p>
            <a:pPr marL="0" indent="0">
              <a:buNone/>
            </a:pPr>
            <a:r>
              <a:rPr lang="en-US" sz="1200" dirty="0"/>
              <a:t>The GPX file will be announced throughout </a:t>
            </a:r>
            <a:r>
              <a:rPr lang="en-US" sz="1200" dirty="0" err="1"/>
              <a:t>Facebook.com</a:t>
            </a:r>
            <a:r>
              <a:rPr lang="en-US" sz="1200" dirty="0"/>
              <a:t>/</a:t>
            </a:r>
            <a:r>
              <a:rPr lang="en-US" sz="1200" dirty="0" err="1"/>
              <a:t>EuropeUltra</a:t>
            </a:r>
            <a:r>
              <a:rPr lang="en-US" sz="1200" dirty="0"/>
              <a:t> and on this website 14 days before race start. </a:t>
            </a:r>
          </a:p>
          <a:p>
            <a:pPr marL="0" indent="0">
              <a:buNone/>
            </a:pPr>
            <a:r>
              <a:rPr lang="en-US" sz="1200" dirty="0"/>
              <a:t>**Please note that mileages in the runner’s manual are the most accurate.</a:t>
            </a:r>
          </a:p>
          <a:p>
            <a:pPr marL="0" indent="0">
              <a:buNone/>
            </a:pPr>
            <a:r>
              <a:rPr lang="en-US" sz="1200" u="sng" dirty="0"/>
              <a:t>COURSE MARKINGS:</a:t>
            </a:r>
            <a:endParaRPr lang="en-US" sz="1200" dirty="0"/>
          </a:p>
          <a:p>
            <a:pPr marL="0" indent="0">
              <a:buNone/>
            </a:pPr>
            <a:r>
              <a:rPr lang="en-US" sz="1200" dirty="0"/>
              <a:t>We pride ourselves in choosing our racecourses extremely well. Part of the course is marked in surveyor ribbon and arrow signs; others consist mostly of unmarked trails along the beach of FYN. We also have yellow arrow signs and “wrong way” signs to mark more confusing and complicated intersections. This is why we HIGHLY recommend having a GPS and/or good maps of the course so you can confirm.</a:t>
            </a:r>
          </a:p>
          <a:p>
            <a:pPr marL="0" indent="0">
              <a:buNone/>
            </a:pPr>
            <a:r>
              <a:rPr lang="en-US" sz="1200" dirty="0"/>
              <a:t>Participants will need to know how to navigate and read a map for obvious and safety reasons. The course will partly be marked with wooden markers with </a:t>
            </a:r>
            <a:r>
              <a:rPr lang="en-US" sz="1200" dirty="0" err="1"/>
              <a:t>reflectives</a:t>
            </a:r>
            <a:r>
              <a:rPr lang="en-US" sz="1200" dirty="0"/>
              <a:t> and arrow signs and confidence markings some of the way. Although we mark the trails in some areas, runners will encounter sections with little to no markings due to natural causes, tampering, or differences in course marking styles. Please note that there are very exposed sections, dangerous cliffs, mud and rock fall, snakes, wildlife, and other hazards throughout the route. Participants should have ultra distance experience, experience fastpacking, and be incredibly well training, cold trained, and prepared up carry a heavy pack for days on end. Please consider all these factors before registering for this event.</a:t>
            </a:r>
          </a:p>
          <a:p>
            <a:pPr marL="0" indent="0">
              <a:buNone/>
            </a:pPr>
            <a:endParaRPr lang="da-DK" sz="1200" dirty="0"/>
          </a:p>
        </p:txBody>
      </p:sp>
      <p:pic>
        <p:nvPicPr>
          <p:cNvPr id="8" name="Billede 7" descr="Et billede, der indeholder tekst&#10;&#10;Automatisk genereret beskrivelse">
            <a:extLst>
              <a:ext uri="{FF2B5EF4-FFF2-40B4-BE49-F238E27FC236}">
                <a16:creationId xmlns:a16="http://schemas.microsoft.com/office/drawing/2014/main" id="{7644FB18-7D90-C644-9797-B0B650D5C75A}"/>
              </a:ext>
            </a:extLst>
          </p:cNvPr>
          <p:cNvPicPr>
            <a:picLocks noChangeAspect="1"/>
          </p:cNvPicPr>
          <p:nvPr/>
        </p:nvPicPr>
        <p:blipFill>
          <a:blip r:embed="rId3"/>
          <a:stretch>
            <a:fillRect/>
          </a:stretch>
        </p:blipFill>
        <p:spPr>
          <a:xfrm>
            <a:off x="232422" y="8947744"/>
            <a:ext cx="1240777" cy="761999"/>
          </a:xfrm>
          <a:prstGeom prst="rect">
            <a:avLst/>
          </a:prstGeom>
        </p:spPr>
      </p:pic>
      <p:pic>
        <p:nvPicPr>
          <p:cNvPr id="10" name="Billede 9">
            <a:extLst>
              <a:ext uri="{FF2B5EF4-FFF2-40B4-BE49-F238E27FC236}">
                <a16:creationId xmlns:a16="http://schemas.microsoft.com/office/drawing/2014/main" id="{A5D556A0-9848-BA40-86E9-43048D77C6CC}"/>
              </a:ext>
            </a:extLst>
          </p:cNvPr>
          <p:cNvPicPr>
            <a:picLocks noChangeAspect="1"/>
          </p:cNvPicPr>
          <p:nvPr/>
        </p:nvPicPr>
        <p:blipFill>
          <a:blip r:embed="rId4"/>
          <a:stretch>
            <a:fillRect/>
          </a:stretch>
        </p:blipFill>
        <p:spPr>
          <a:xfrm>
            <a:off x="1803397" y="9025466"/>
            <a:ext cx="1302201" cy="610407"/>
          </a:xfrm>
          <a:prstGeom prst="rect">
            <a:avLst/>
          </a:prstGeom>
        </p:spPr>
      </p:pic>
      <p:pic>
        <p:nvPicPr>
          <p:cNvPr id="11" name="Billede 10" descr="Et billede, der indeholder tekst, skilt, skærmbillede&#10;&#10;Automatisk genereret beskrivelse">
            <a:extLst>
              <a:ext uri="{FF2B5EF4-FFF2-40B4-BE49-F238E27FC236}">
                <a16:creationId xmlns:a16="http://schemas.microsoft.com/office/drawing/2014/main" id="{1F5A928C-5F6F-C843-A052-157D6CC68B4C}"/>
              </a:ext>
            </a:extLst>
          </p:cNvPr>
          <p:cNvPicPr>
            <a:picLocks noChangeAspect="1"/>
          </p:cNvPicPr>
          <p:nvPr/>
        </p:nvPicPr>
        <p:blipFill>
          <a:blip r:embed="rId5"/>
          <a:stretch>
            <a:fillRect/>
          </a:stretch>
        </p:blipFill>
        <p:spPr>
          <a:xfrm>
            <a:off x="5883956" y="8983111"/>
            <a:ext cx="825956" cy="726632"/>
          </a:xfrm>
          <a:prstGeom prst="rect">
            <a:avLst/>
          </a:prstGeom>
        </p:spPr>
      </p:pic>
      <p:pic>
        <p:nvPicPr>
          <p:cNvPr id="12" name="Billede 11">
            <a:extLst>
              <a:ext uri="{FF2B5EF4-FFF2-40B4-BE49-F238E27FC236}">
                <a16:creationId xmlns:a16="http://schemas.microsoft.com/office/drawing/2014/main" id="{16F7AB7C-2C1E-B94C-91CC-F2CD8BE57898}"/>
              </a:ext>
            </a:extLst>
          </p:cNvPr>
          <p:cNvPicPr>
            <a:picLocks noChangeAspect="1"/>
          </p:cNvPicPr>
          <p:nvPr/>
        </p:nvPicPr>
        <p:blipFill>
          <a:blip r:embed="rId6"/>
          <a:stretch>
            <a:fillRect/>
          </a:stretch>
        </p:blipFill>
        <p:spPr>
          <a:xfrm>
            <a:off x="3523989" y="8947744"/>
            <a:ext cx="886183" cy="756498"/>
          </a:xfrm>
          <a:prstGeom prst="rect">
            <a:avLst/>
          </a:prstGeom>
        </p:spPr>
      </p:pic>
      <p:pic>
        <p:nvPicPr>
          <p:cNvPr id="13" name="Billede 12">
            <a:extLst>
              <a:ext uri="{FF2B5EF4-FFF2-40B4-BE49-F238E27FC236}">
                <a16:creationId xmlns:a16="http://schemas.microsoft.com/office/drawing/2014/main" id="{286FE29A-2889-804F-995B-4DA46FBCB15E}"/>
              </a:ext>
            </a:extLst>
          </p:cNvPr>
          <p:cNvPicPr>
            <a:picLocks noChangeAspect="1"/>
          </p:cNvPicPr>
          <p:nvPr/>
        </p:nvPicPr>
        <p:blipFill>
          <a:blip r:embed="rId7"/>
          <a:stretch>
            <a:fillRect/>
          </a:stretch>
        </p:blipFill>
        <p:spPr>
          <a:xfrm>
            <a:off x="4741377" y="8977279"/>
            <a:ext cx="694223" cy="742919"/>
          </a:xfrm>
          <a:prstGeom prst="rect">
            <a:avLst/>
          </a:prstGeom>
        </p:spPr>
      </p:pic>
      <p:pic>
        <p:nvPicPr>
          <p:cNvPr id="14" name="Billede 13">
            <a:extLst>
              <a:ext uri="{FF2B5EF4-FFF2-40B4-BE49-F238E27FC236}">
                <a16:creationId xmlns:a16="http://schemas.microsoft.com/office/drawing/2014/main" id="{5C6E7147-0213-BC46-98CB-4564A80A59E4}"/>
              </a:ext>
            </a:extLst>
          </p:cNvPr>
          <p:cNvPicPr>
            <a:picLocks noChangeAspect="1"/>
          </p:cNvPicPr>
          <p:nvPr/>
        </p:nvPicPr>
        <p:blipFill>
          <a:blip r:embed="rId8"/>
          <a:stretch>
            <a:fillRect/>
          </a:stretch>
        </p:blipFill>
        <p:spPr>
          <a:xfrm>
            <a:off x="569139" y="275633"/>
            <a:ext cx="723001" cy="926864"/>
          </a:xfrm>
          <a:prstGeom prst="rect">
            <a:avLst/>
          </a:prstGeom>
        </p:spPr>
      </p:pic>
    </p:spTree>
    <p:extLst>
      <p:ext uri="{BB962C8B-B14F-4D97-AF65-F5344CB8AC3E}">
        <p14:creationId xmlns:p14="http://schemas.microsoft.com/office/powerpoint/2010/main" val="3554181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4A7BA-7DCE-614A-955D-E913B1CE9901}"/>
              </a:ext>
            </a:extLst>
          </p:cNvPr>
          <p:cNvSpPr>
            <a:spLocks noGrp="1"/>
          </p:cNvSpPr>
          <p:nvPr>
            <p:ph type="title"/>
          </p:nvPr>
        </p:nvSpPr>
        <p:spPr>
          <a:xfrm>
            <a:off x="1110971" y="176987"/>
            <a:ext cx="4636054" cy="1169356"/>
          </a:xfrm>
        </p:spPr>
        <p:txBody>
          <a:bodyPr/>
          <a:lstStyle/>
          <a:p>
            <a:pPr algn="ctr"/>
            <a:r>
              <a:rPr lang="da-DK" sz="3600" b="1" dirty="0"/>
              <a:t>Gear:</a:t>
            </a:r>
            <a:endParaRPr lang="da-DK" sz="3600" dirty="0"/>
          </a:p>
        </p:txBody>
      </p:sp>
      <p:sp>
        <p:nvSpPr>
          <p:cNvPr id="3" name="Pladsholder til indhold 2">
            <a:extLst>
              <a:ext uri="{FF2B5EF4-FFF2-40B4-BE49-F238E27FC236}">
                <a16:creationId xmlns:a16="http://schemas.microsoft.com/office/drawing/2014/main" id="{FB1246FB-D8A2-8C4D-BE8D-2D526FD83F5A}"/>
              </a:ext>
            </a:extLst>
          </p:cNvPr>
          <p:cNvSpPr>
            <a:spLocks noGrp="1"/>
          </p:cNvSpPr>
          <p:nvPr>
            <p:ph idx="1"/>
          </p:nvPr>
        </p:nvSpPr>
        <p:spPr>
          <a:xfrm>
            <a:off x="471485" y="1349471"/>
            <a:ext cx="5915025" cy="7675996"/>
          </a:xfrm>
        </p:spPr>
        <p:txBody>
          <a:bodyPr>
            <a:noAutofit/>
          </a:bodyPr>
          <a:lstStyle/>
          <a:p>
            <a:pPr marL="0" indent="0">
              <a:buNone/>
            </a:pPr>
            <a:r>
              <a:rPr lang="en-US" sz="1200" u="sng" dirty="0"/>
              <a:t>REQUIRED (MANDATORY) GEAR:</a:t>
            </a:r>
            <a:endParaRPr lang="en-US" sz="1200" dirty="0"/>
          </a:p>
          <a:p>
            <a:pPr marL="0" indent="0">
              <a:buNone/>
            </a:pPr>
            <a:r>
              <a:rPr lang="en-US" sz="1200" dirty="0"/>
              <a:t>Due to extremely wet and cold nights, we have decided to make some gear mandatory at all times. Athletes will be checked several times throughout the race for mandatory gear and will be disqualified or penalized if they are not carrying it.</a:t>
            </a:r>
          </a:p>
          <a:p>
            <a:pPr marL="0" indent="0">
              <a:buNone/>
            </a:pPr>
            <a:r>
              <a:rPr lang="en-US" sz="1200" dirty="0"/>
              <a:t>Device with GPX track of the racecourse on it (can be a phone) - charged and operable the entire event. To keep batteries charged many participants use battery packs in resupply bags.</a:t>
            </a:r>
          </a:p>
          <a:p>
            <a:pPr>
              <a:buFont typeface="Wingdings" pitchFamily="2" charset="2"/>
              <a:buChar char="q"/>
            </a:pPr>
            <a:r>
              <a:rPr lang="en-US" sz="1200" dirty="0"/>
              <a:t>Cell Phone with installed LIVE-tracking APP</a:t>
            </a:r>
          </a:p>
          <a:p>
            <a:pPr>
              <a:buFont typeface="Wingdings" pitchFamily="2" charset="2"/>
              <a:buChar char="q"/>
            </a:pPr>
            <a:r>
              <a:rPr lang="en-US" sz="1200" dirty="0"/>
              <a:t>GPX route track on handheld GPS or smartphone</a:t>
            </a:r>
          </a:p>
          <a:p>
            <a:pPr>
              <a:buFont typeface="Wingdings" pitchFamily="2" charset="2"/>
              <a:buChar char="q"/>
            </a:pPr>
            <a:r>
              <a:rPr lang="en-US" sz="1200" dirty="0"/>
              <a:t>ID (Personal Identification with name, age, </a:t>
            </a:r>
            <a:r>
              <a:rPr lang="en-US" sz="1200" dirty="0" err="1"/>
              <a:t>etc</a:t>
            </a:r>
            <a:r>
              <a:rPr lang="en-US" sz="1200" dirty="0"/>
              <a:t>)</a:t>
            </a:r>
          </a:p>
          <a:p>
            <a:pPr>
              <a:buFont typeface="Wingdings" pitchFamily="2" charset="2"/>
              <a:buChar char="q"/>
            </a:pPr>
            <a:r>
              <a:rPr lang="en-US" sz="1200" dirty="0"/>
              <a:t>List of Emergency Contacts with allergies and medical conditions listed either laminated or in plastic baggie</a:t>
            </a:r>
          </a:p>
          <a:p>
            <a:pPr>
              <a:buFont typeface="Wingdings" pitchFamily="2" charset="2"/>
              <a:buChar char="q"/>
            </a:pPr>
            <a:r>
              <a:rPr lang="en-US" sz="1200" dirty="0"/>
              <a:t>Rain jacket with a hood</a:t>
            </a:r>
          </a:p>
          <a:p>
            <a:pPr>
              <a:buFont typeface="Wingdings" pitchFamily="2" charset="2"/>
              <a:buChar char="q"/>
            </a:pPr>
            <a:r>
              <a:rPr lang="en-US" sz="1200" dirty="0"/>
              <a:t>Gloves and hat. Hat can be replaced by a buff.</a:t>
            </a:r>
          </a:p>
          <a:p>
            <a:pPr>
              <a:buFont typeface="Wingdings" pitchFamily="2" charset="2"/>
              <a:buChar char="q"/>
            </a:pPr>
            <a:r>
              <a:rPr lang="en-US" sz="1200" dirty="0"/>
              <a:t>Pants (has to cover ¾ of your legs)</a:t>
            </a:r>
          </a:p>
          <a:p>
            <a:pPr>
              <a:buFont typeface="Wingdings" pitchFamily="2" charset="2"/>
              <a:buChar char="q"/>
            </a:pPr>
            <a:r>
              <a:rPr lang="en-US" sz="1200" dirty="0"/>
              <a:t>Reusable cup</a:t>
            </a:r>
          </a:p>
          <a:p>
            <a:pPr>
              <a:buFont typeface="Wingdings" pitchFamily="2" charset="2"/>
              <a:buChar char="q"/>
            </a:pPr>
            <a:r>
              <a:rPr lang="en-US" sz="1200" dirty="0"/>
              <a:t>Space blanket</a:t>
            </a:r>
          </a:p>
          <a:p>
            <a:pPr>
              <a:buFont typeface="Wingdings" pitchFamily="2" charset="2"/>
              <a:buChar char="q"/>
            </a:pPr>
            <a:r>
              <a:rPr lang="en-US" sz="1200" dirty="0"/>
              <a:t>Headlamp and extra batteries</a:t>
            </a:r>
          </a:p>
          <a:p>
            <a:pPr>
              <a:buFont typeface="Wingdings" pitchFamily="2" charset="2"/>
              <a:buChar char="q"/>
            </a:pPr>
            <a:r>
              <a:rPr lang="en-US" sz="1200" dirty="0"/>
              <a:t>Whistle</a:t>
            </a:r>
          </a:p>
        </p:txBody>
      </p:sp>
      <p:pic>
        <p:nvPicPr>
          <p:cNvPr id="8" name="Billede 7" descr="Et billede, der indeholder tekst&#10;&#10;Automatisk genereret beskrivelse">
            <a:extLst>
              <a:ext uri="{FF2B5EF4-FFF2-40B4-BE49-F238E27FC236}">
                <a16:creationId xmlns:a16="http://schemas.microsoft.com/office/drawing/2014/main" id="{00442A90-C867-974E-813B-6BC1650A3B20}"/>
              </a:ext>
            </a:extLst>
          </p:cNvPr>
          <p:cNvPicPr>
            <a:picLocks noChangeAspect="1"/>
          </p:cNvPicPr>
          <p:nvPr/>
        </p:nvPicPr>
        <p:blipFill>
          <a:blip r:embed="rId2"/>
          <a:stretch>
            <a:fillRect/>
          </a:stretch>
        </p:blipFill>
        <p:spPr>
          <a:xfrm>
            <a:off x="232422" y="8947744"/>
            <a:ext cx="1240777" cy="761999"/>
          </a:xfrm>
          <a:prstGeom prst="rect">
            <a:avLst/>
          </a:prstGeom>
        </p:spPr>
      </p:pic>
      <p:pic>
        <p:nvPicPr>
          <p:cNvPr id="10" name="Billede 9">
            <a:extLst>
              <a:ext uri="{FF2B5EF4-FFF2-40B4-BE49-F238E27FC236}">
                <a16:creationId xmlns:a16="http://schemas.microsoft.com/office/drawing/2014/main" id="{870719B7-55EF-B64A-95CB-C843D8158AB5}"/>
              </a:ext>
            </a:extLst>
          </p:cNvPr>
          <p:cNvPicPr>
            <a:picLocks noChangeAspect="1"/>
          </p:cNvPicPr>
          <p:nvPr/>
        </p:nvPicPr>
        <p:blipFill>
          <a:blip r:embed="rId3"/>
          <a:stretch>
            <a:fillRect/>
          </a:stretch>
        </p:blipFill>
        <p:spPr>
          <a:xfrm>
            <a:off x="1803397" y="9025466"/>
            <a:ext cx="1302201" cy="610407"/>
          </a:xfrm>
          <a:prstGeom prst="rect">
            <a:avLst/>
          </a:prstGeom>
        </p:spPr>
      </p:pic>
      <p:pic>
        <p:nvPicPr>
          <p:cNvPr id="11" name="Billede 10" descr="Et billede, der indeholder tekst, skilt, skærmbillede&#10;&#10;Automatisk genereret beskrivelse">
            <a:extLst>
              <a:ext uri="{FF2B5EF4-FFF2-40B4-BE49-F238E27FC236}">
                <a16:creationId xmlns:a16="http://schemas.microsoft.com/office/drawing/2014/main" id="{E36049B2-3685-2740-A9BD-F74DE525559B}"/>
              </a:ext>
            </a:extLst>
          </p:cNvPr>
          <p:cNvPicPr>
            <a:picLocks noChangeAspect="1"/>
          </p:cNvPicPr>
          <p:nvPr/>
        </p:nvPicPr>
        <p:blipFill>
          <a:blip r:embed="rId4"/>
          <a:stretch>
            <a:fillRect/>
          </a:stretch>
        </p:blipFill>
        <p:spPr>
          <a:xfrm>
            <a:off x="5883956" y="8983111"/>
            <a:ext cx="825956" cy="726632"/>
          </a:xfrm>
          <a:prstGeom prst="rect">
            <a:avLst/>
          </a:prstGeom>
        </p:spPr>
      </p:pic>
      <p:pic>
        <p:nvPicPr>
          <p:cNvPr id="12" name="Billede 11">
            <a:extLst>
              <a:ext uri="{FF2B5EF4-FFF2-40B4-BE49-F238E27FC236}">
                <a16:creationId xmlns:a16="http://schemas.microsoft.com/office/drawing/2014/main" id="{123A553D-39A9-5A4A-8303-FD8F1F21F092}"/>
              </a:ext>
            </a:extLst>
          </p:cNvPr>
          <p:cNvPicPr>
            <a:picLocks noChangeAspect="1"/>
          </p:cNvPicPr>
          <p:nvPr/>
        </p:nvPicPr>
        <p:blipFill>
          <a:blip r:embed="rId5"/>
          <a:stretch>
            <a:fillRect/>
          </a:stretch>
        </p:blipFill>
        <p:spPr>
          <a:xfrm>
            <a:off x="3523989" y="8947744"/>
            <a:ext cx="886183" cy="756498"/>
          </a:xfrm>
          <a:prstGeom prst="rect">
            <a:avLst/>
          </a:prstGeom>
        </p:spPr>
      </p:pic>
      <p:pic>
        <p:nvPicPr>
          <p:cNvPr id="13" name="Billede 12">
            <a:extLst>
              <a:ext uri="{FF2B5EF4-FFF2-40B4-BE49-F238E27FC236}">
                <a16:creationId xmlns:a16="http://schemas.microsoft.com/office/drawing/2014/main" id="{18616D3A-6734-DC4D-A1B7-A10008894E01}"/>
              </a:ext>
            </a:extLst>
          </p:cNvPr>
          <p:cNvPicPr>
            <a:picLocks noChangeAspect="1"/>
          </p:cNvPicPr>
          <p:nvPr/>
        </p:nvPicPr>
        <p:blipFill>
          <a:blip r:embed="rId6"/>
          <a:stretch>
            <a:fillRect/>
          </a:stretch>
        </p:blipFill>
        <p:spPr>
          <a:xfrm>
            <a:off x="4741377" y="8977279"/>
            <a:ext cx="694223" cy="742919"/>
          </a:xfrm>
          <a:prstGeom prst="rect">
            <a:avLst/>
          </a:prstGeom>
        </p:spPr>
      </p:pic>
      <p:pic>
        <p:nvPicPr>
          <p:cNvPr id="14" name="Billede 13">
            <a:extLst>
              <a:ext uri="{FF2B5EF4-FFF2-40B4-BE49-F238E27FC236}">
                <a16:creationId xmlns:a16="http://schemas.microsoft.com/office/drawing/2014/main" id="{AEDDF581-C9F7-2F4A-A048-0EA81E0CA7DD}"/>
              </a:ext>
            </a:extLst>
          </p:cNvPr>
          <p:cNvPicPr>
            <a:picLocks noChangeAspect="1"/>
          </p:cNvPicPr>
          <p:nvPr/>
        </p:nvPicPr>
        <p:blipFill>
          <a:blip r:embed="rId7"/>
          <a:stretch>
            <a:fillRect/>
          </a:stretch>
        </p:blipFill>
        <p:spPr>
          <a:xfrm>
            <a:off x="569139" y="275633"/>
            <a:ext cx="723001" cy="926864"/>
          </a:xfrm>
          <a:prstGeom prst="rect">
            <a:avLst/>
          </a:prstGeom>
        </p:spPr>
      </p:pic>
    </p:spTree>
    <p:extLst>
      <p:ext uri="{BB962C8B-B14F-4D97-AF65-F5344CB8AC3E}">
        <p14:creationId xmlns:p14="http://schemas.microsoft.com/office/powerpoint/2010/main" val="4280620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4A7BA-7DCE-614A-955D-E913B1CE9901}"/>
              </a:ext>
            </a:extLst>
          </p:cNvPr>
          <p:cNvSpPr>
            <a:spLocks noGrp="1"/>
          </p:cNvSpPr>
          <p:nvPr>
            <p:ph type="title"/>
          </p:nvPr>
        </p:nvSpPr>
        <p:spPr>
          <a:xfrm>
            <a:off x="1110971" y="176987"/>
            <a:ext cx="4636054" cy="1169356"/>
          </a:xfrm>
        </p:spPr>
        <p:txBody>
          <a:bodyPr/>
          <a:lstStyle/>
          <a:p>
            <a:pPr algn="ctr"/>
            <a:r>
              <a:rPr lang="da-DK" sz="3600" b="1" dirty="0"/>
              <a:t>Gear:</a:t>
            </a:r>
            <a:endParaRPr lang="da-DK" sz="3600" dirty="0"/>
          </a:p>
        </p:txBody>
      </p:sp>
      <p:sp>
        <p:nvSpPr>
          <p:cNvPr id="3" name="Pladsholder til indhold 2">
            <a:extLst>
              <a:ext uri="{FF2B5EF4-FFF2-40B4-BE49-F238E27FC236}">
                <a16:creationId xmlns:a16="http://schemas.microsoft.com/office/drawing/2014/main" id="{FB1246FB-D8A2-8C4D-BE8D-2D526FD83F5A}"/>
              </a:ext>
            </a:extLst>
          </p:cNvPr>
          <p:cNvSpPr>
            <a:spLocks noGrp="1"/>
          </p:cNvSpPr>
          <p:nvPr>
            <p:ph idx="1"/>
          </p:nvPr>
        </p:nvSpPr>
        <p:spPr>
          <a:xfrm>
            <a:off x="471485" y="1349471"/>
            <a:ext cx="5915025" cy="7675996"/>
          </a:xfrm>
        </p:spPr>
        <p:txBody>
          <a:bodyPr>
            <a:noAutofit/>
          </a:bodyPr>
          <a:lstStyle/>
          <a:p>
            <a:pPr marL="0" indent="0">
              <a:buNone/>
            </a:pPr>
            <a:r>
              <a:rPr lang="en-US" sz="1200" u="sng" dirty="0"/>
              <a:t>Recommended Gear to Carry at ALL Times:</a:t>
            </a:r>
            <a:endParaRPr lang="en-US" sz="1200" dirty="0"/>
          </a:p>
          <a:p>
            <a:pPr marL="0" indent="0">
              <a:buNone/>
            </a:pPr>
            <a:r>
              <a:rPr lang="en-US" sz="1200" dirty="0"/>
              <a:t>We’re serious you might, WILL need this stuff. Running in remote backcountry doesn’t leave you with many options in the case of poor weather, injury, or other potential problems. In 2021 the temperatures varied from 3C at night in the coastal environment and 25C in forests.</a:t>
            </a:r>
          </a:p>
          <a:p>
            <a:pPr marL="0" indent="0">
              <a:buNone/>
            </a:pPr>
            <a:r>
              <a:rPr lang="en-US" sz="1200" dirty="0"/>
              <a:t>PLEASE keep in mind that you will be traversing seaweeds and streams and it can get very wet and very cold quickly. Weather - wind and rain can come unexpectedly. If you were to get injured and have to slow or stop on course you would need food/water and extra layers and gear for your survival. We highly recommend you carry the following items at all times.</a:t>
            </a:r>
          </a:p>
          <a:p>
            <a:pPr marL="0" indent="0">
              <a:buNone/>
            </a:pPr>
            <a:r>
              <a:rPr lang="en-US" sz="1200" dirty="0"/>
              <a:t>This is for your own safety and the safety of your fellow runners. If something were to go wrong during the race this gear will help you be more prepared to help yourself and your fellow runners. </a:t>
            </a:r>
          </a:p>
          <a:p>
            <a:pPr marL="0" indent="0">
              <a:buNone/>
            </a:pPr>
            <a:r>
              <a:rPr lang="en-US" sz="1200" dirty="0"/>
              <a:t>In 2021 we expired low temperatures especially at night. Temperatures were measured as low as 3C and then add wet salty seawater. Please carry warm clothing at all times! </a:t>
            </a:r>
          </a:p>
          <a:p>
            <a:pPr marL="0" indent="0">
              <a:buNone/>
            </a:pPr>
            <a:r>
              <a:rPr lang="en-US" sz="1200" u="sng" dirty="0"/>
              <a:t>LIST OF RECOMMENDED GEAR TO CARRY/OR WEAR:</a:t>
            </a:r>
          </a:p>
          <a:p>
            <a:pPr>
              <a:buFont typeface="Wingdings" pitchFamily="2" charset="2"/>
              <a:buChar char="q"/>
            </a:pPr>
            <a:r>
              <a:rPr lang="en-US" sz="1200" dirty="0"/>
              <a:t>Ability to carry 2L water at all times</a:t>
            </a:r>
          </a:p>
          <a:p>
            <a:pPr>
              <a:buFont typeface="Wingdings" pitchFamily="2" charset="2"/>
              <a:buChar char="q"/>
            </a:pPr>
            <a:r>
              <a:rPr lang="en-US" sz="1200" dirty="0"/>
              <a:t>Gaiters</a:t>
            </a:r>
          </a:p>
          <a:p>
            <a:pPr>
              <a:buFont typeface="Wingdings" pitchFamily="2" charset="2"/>
              <a:buChar char="q"/>
            </a:pPr>
            <a:r>
              <a:rPr lang="en-US" sz="1200" dirty="0"/>
              <a:t>Running pants/tights (for nighttime)</a:t>
            </a:r>
          </a:p>
          <a:p>
            <a:pPr>
              <a:buFont typeface="Wingdings" pitchFamily="2" charset="2"/>
              <a:buChar char="q"/>
            </a:pPr>
            <a:r>
              <a:rPr lang="en-US" sz="1200" dirty="0"/>
              <a:t>Neck Gaiter - for warmth and protection from wind/cold/sun</a:t>
            </a:r>
          </a:p>
          <a:p>
            <a:pPr>
              <a:buFont typeface="Wingdings" pitchFamily="2" charset="2"/>
              <a:buChar char="q"/>
            </a:pPr>
            <a:r>
              <a:rPr lang="en-US" sz="1200" dirty="0"/>
              <a:t>Extra Headlamp/waist light</a:t>
            </a:r>
          </a:p>
          <a:p>
            <a:pPr>
              <a:buFont typeface="Wingdings" pitchFamily="2" charset="2"/>
              <a:buChar char="q"/>
            </a:pPr>
            <a:r>
              <a:rPr lang="en-US" sz="1200" dirty="0"/>
              <a:t>Ziplock baggies for your poo wipes</a:t>
            </a:r>
          </a:p>
          <a:p>
            <a:pPr>
              <a:buFont typeface="Wingdings" pitchFamily="2" charset="2"/>
              <a:buChar char="q"/>
            </a:pPr>
            <a:r>
              <a:rPr lang="en-US" sz="1200" dirty="0"/>
              <a:t>One set of extra batteries for headlamp (or more)</a:t>
            </a:r>
          </a:p>
          <a:p>
            <a:pPr>
              <a:buFont typeface="Wingdings" pitchFamily="2" charset="2"/>
              <a:buChar char="q"/>
            </a:pPr>
            <a:r>
              <a:rPr lang="en-US" sz="1200" dirty="0"/>
              <a:t>200 extra calories (not to be consumed unless emergency)</a:t>
            </a:r>
          </a:p>
          <a:p>
            <a:pPr marL="0" indent="0">
              <a:buNone/>
            </a:pPr>
            <a:r>
              <a:rPr lang="en-US" sz="1200" u="sng" dirty="0"/>
              <a:t>YOU’LL BE GLAD YOU BROUGHT THESE ITEMS ALONG AS WELL:</a:t>
            </a:r>
          </a:p>
          <a:p>
            <a:pPr>
              <a:buFont typeface="Wingdings" pitchFamily="2" charset="2"/>
              <a:buChar char="q"/>
            </a:pPr>
            <a:r>
              <a:rPr lang="en-US" sz="1200" dirty="0"/>
              <a:t>Personal medications, </a:t>
            </a:r>
          </a:p>
          <a:p>
            <a:pPr>
              <a:buFont typeface="Wingdings" pitchFamily="2" charset="2"/>
              <a:buChar char="q"/>
            </a:pPr>
            <a:r>
              <a:rPr lang="en-US" sz="1200" dirty="0"/>
              <a:t>Compact first aid/foot kit</a:t>
            </a:r>
          </a:p>
          <a:p>
            <a:pPr>
              <a:buFont typeface="Wingdings" pitchFamily="2" charset="2"/>
              <a:buChar char="q"/>
            </a:pPr>
            <a:r>
              <a:rPr lang="en-US" sz="1200" dirty="0"/>
              <a:t>Strong painkillers</a:t>
            </a:r>
          </a:p>
          <a:p>
            <a:pPr>
              <a:buFont typeface="Wingdings" pitchFamily="2" charset="2"/>
              <a:buChar char="q"/>
            </a:pPr>
            <a:r>
              <a:rPr lang="en-US" sz="1200" dirty="0"/>
              <a:t>Hand bottle if you are only carrying a bladder since they are easier to use to fill up in streams than bladders (or in case your bladder breaks).</a:t>
            </a:r>
          </a:p>
          <a:p>
            <a:pPr marL="0" indent="0">
              <a:buNone/>
            </a:pPr>
            <a:br>
              <a:rPr lang="en-US" sz="1200" dirty="0"/>
            </a:br>
            <a:endParaRPr lang="en-US" sz="1200" dirty="0"/>
          </a:p>
        </p:txBody>
      </p:sp>
      <p:pic>
        <p:nvPicPr>
          <p:cNvPr id="8" name="Billede 7" descr="Et billede, der indeholder tekst&#10;&#10;Automatisk genereret beskrivelse">
            <a:extLst>
              <a:ext uri="{FF2B5EF4-FFF2-40B4-BE49-F238E27FC236}">
                <a16:creationId xmlns:a16="http://schemas.microsoft.com/office/drawing/2014/main" id="{5ABF6C97-80BB-DF49-A4C2-C22968298CC2}"/>
              </a:ext>
            </a:extLst>
          </p:cNvPr>
          <p:cNvPicPr>
            <a:picLocks noChangeAspect="1"/>
          </p:cNvPicPr>
          <p:nvPr/>
        </p:nvPicPr>
        <p:blipFill>
          <a:blip r:embed="rId2"/>
          <a:stretch>
            <a:fillRect/>
          </a:stretch>
        </p:blipFill>
        <p:spPr>
          <a:xfrm>
            <a:off x="232422" y="8947744"/>
            <a:ext cx="1240777" cy="761999"/>
          </a:xfrm>
          <a:prstGeom prst="rect">
            <a:avLst/>
          </a:prstGeom>
        </p:spPr>
      </p:pic>
      <p:pic>
        <p:nvPicPr>
          <p:cNvPr id="10" name="Billede 9">
            <a:extLst>
              <a:ext uri="{FF2B5EF4-FFF2-40B4-BE49-F238E27FC236}">
                <a16:creationId xmlns:a16="http://schemas.microsoft.com/office/drawing/2014/main" id="{67944221-0A1F-DE43-94FC-5057C51ECB0D}"/>
              </a:ext>
            </a:extLst>
          </p:cNvPr>
          <p:cNvPicPr>
            <a:picLocks noChangeAspect="1"/>
          </p:cNvPicPr>
          <p:nvPr/>
        </p:nvPicPr>
        <p:blipFill>
          <a:blip r:embed="rId3"/>
          <a:stretch>
            <a:fillRect/>
          </a:stretch>
        </p:blipFill>
        <p:spPr>
          <a:xfrm>
            <a:off x="1803397" y="9025466"/>
            <a:ext cx="1302201" cy="610407"/>
          </a:xfrm>
          <a:prstGeom prst="rect">
            <a:avLst/>
          </a:prstGeom>
        </p:spPr>
      </p:pic>
      <p:pic>
        <p:nvPicPr>
          <p:cNvPr id="11" name="Billede 10" descr="Et billede, der indeholder tekst, skilt, skærmbillede&#10;&#10;Automatisk genereret beskrivelse">
            <a:extLst>
              <a:ext uri="{FF2B5EF4-FFF2-40B4-BE49-F238E27FC236}">
                <a16:creationId xmlns:a16="http://schemas.microsoft.com/office/drawing/2014/main" id="{400FF331-4BC4-AD49-A6BB-30C83AF0FA9C}"/>
              </a:ext>
            </a:extLst>
          </p:cNvPr>
          <p:cNvPicPr>
            <a:picLocks noChangeAspect="1"/>
          </p:cNvPicPr>
          <p:nvPr/>
        </p:nvPicPr>
        <p:blipFill>
          <a:blip r:embed="rId4"/>
          <a:stretch>
            <a:fillRect/>
          </a:stretch>
        </p:blipFill>
        <p:spPr>
          <a:xfrm>
            <a:off x="5883956" y="8983111"/>
            <a:ext cx="825956" cy="726632"/>
          </a:xfrm>
          <a:prstGeom prst="rect">
            <a:avLst/>
          </a:prstGeom>
        </p:spPr>
      </p:pic>
      <p:pic>
        <p:nvPicPr>
          <p:cNvPr id="12" name="Billede 11">
            <a:extLst>
              <a:ext uri="{FF2B5EF4-FFF2-40B4-BE49-F238E27FC236}">
                <a16:creationId xmlns:a16="http://schemas.microsoft.com/office/drawing/2014/main" id="{E71DFB48-BC92-0543-A562-40E27EB7B4F5}"/>
              </a:ext>
            </a:extLst>
          </p:cNvPr>
          <p:cNvPicPr>
            <a:picLocks noChangeAspect="1"/>
          </p:cNvPicPr>
          <p:nvPr/>
        </p:nvPicPr>
        <p:blipFill>
          <a:blip r:embed="rId5"/>
          <a:stretch>
            <a:fillRect/>
          </a:stretch>
        </p:blipFill>
        <p:spPr>
          <a:xfrm>
            <a:off x="3523989" y="8947744"/>
            <a:ext cx="886183" cy="756498"/>
          </a:xfrm>
          <a:prstGeom prst="rect">
            <a:avLst/>
          </a:prstGeom>
        </p:spPr>
      </p:pic>
      <p:pic>
        <p:nvPicPr>
          <p:cNvPr id="13" name="Billede 12">
            <a:extLst>
              <a:ext uri="{FF2B5EF4-FFF2-40B4-BE49-F238E27FC236}">
                <a16:creationId xmlns:a16="http://schemas.microsoft.com/office/drawing/2014/main" id="{46BB2166-2FE9-A147-B756-C2D528454926}"/>
              </a:ext>
            </a:extLst>
          </p:cNvPr>
          <p:cNvPicPr>
            <a:picLocks noChangeAspect="1"/>
          </p:cNvPicPr>
          <p:nvPr/>
        </p:nvPicPr>
        <p:blipFill>
          <a:blip r:embed="rId6"/>
          <a:stretch>
            <a:fillRect/>
          </a:stretch>
        </p:blipFill>
        <p:spPr>
          <a:xfrm>
            <a:off x="4741377" y="8977279"/>
            <a:ext cx="694223" cy="742919"/>
          </a:xfrm>
          <a:prstGeom prst="rect">
            <a:avLst/>
          </a:prstGeom>
        </p:spPr>
      </p:pic>
      <p:pic>
        <p:nvPicPr>
          <p:cNvPr id="14" name="Billede 13">
            <a:extLst>
              <a:ext uri="{FF2B5EF4-FFF2-40B4-BE49-F238E27FC236}">
                <a16:creationId xmlns:a16="http://schemas.microsoft.com/office/drawing/2014/main" id="{DCE790E7-B9FD-4949-BFE7-C9A8BA79A8EF}"/>
              </a:ext>
            </a:extLst>
          </p:cNvPr>
          <p:cNvPicPr>
            <a:picLocks noChangeAspect="1"/>
          </p:cNvPicPr>
          <p:nvPr/>
        </p:nvPicPr>
        <p:blipFill>
          <a:blip r:embed="rId7"/>
          <a:stretch>
            <a:fillRect/>
          </a:stretch>
        </p:blipFill>
        <p:spPr>
          <a:xfrm>
            <a:off x="569139" y="275633"/>
            <a:ext cx="723001" cy="926864"/>
          </a:xfrm>
          <a:prstGeom prst="rect">
            <a:avLst/>
          </a:prstGeom>
        </p:spPr>
      </p:pic>
    </p:spTree>
    <p:extLst>
      <p:ext uri="{BB962C8B-B14F-4D97-AF65-F5344CB8AC3E}">
        <p14:creationId xmlns:p14="http://schemas.microsoft.com/office/powerpoint/2010/main" val="2066190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4A7BA-7DCE-614A-955D-E913B1CE9901}"/>
              </a:ext>
            </a:extLst>
          </p:cNvPr>
          <p:cNvSpPr>
            <a:spLocks noGrp="1"/>
          </p:cNvSpPr>
          <p:nvPr>
            <p:ph type="title"/>
          </p:nvPr>
        </p:nvSpPr>
        <p:spPr>
          <a:xfrm>
            <a:off x="1110970" y="178551"/>
            <a:ext cx="4636054" cy="1169356"/>
          </a:xfrm>
        </p:spPr>
        <p:txBody>
          <a:bodyPr/>
          <a:lstStyle/>
          <a:p>
            <a:pPr algn="ctr"/>
            <a:r>
              <a:rPr lang="da-DK" sz="3600" b="1" dirty="0"/>
              <a:t>AID STATIONS:</a:t>
            </a:r>
            <a:endParaRPr lang="da-DK" sz="3600" dirty="0"/>
          </a:p>
        </p:txBody>
      </p:sp>
      <p:sp>
        <p:nvSpPr>
          <p:cNvPr id="3" name="Pladsholder til indhold 2">
            <a:extLst>
              <a:ext uri="{FF2B5EF4-FFF2-40B4-BE49-F238E27FC236}">
                <a16:creationId xmlns:a16="http://schemas.microsoft.com/office/drawing/2014/main" id="{FB1246FB-D8A2-8C4D-BE8D-2D526FD83F5A}"/>
              </a:ext>
            </a:extLst>
          </p:cNvPr>
          <p:cNvSpPr>
            <a:spLocks noGrp="1"/>
          </p:cNvSpPr>
          <p:nvPr>
            <p:ph idx="1"/>
          </p:nvPr>
        </p:nvSpPr>
        <p:spPr>
          <a:xfrm>
            <a:off x="471484" y="1401963"/>
            <a:ext cx="5915025" cy="7675996"/>
          </a:xfrm>
        </p:spPr>
        <p:txBody>
          <a:bodyPr>
            <a:noAutofit/>
          </a:bodyPr>
          <a:lstStyle/>
          <a:p>
            <a:pPr marL="0" indent="0">
              <a:buNone/>
            </a:pPr>
            <a:r>
              <a:rPr lang="en-US" sz="1200" dirty="0"/>
              <a:t>WHAT’S AT OUR AID STATIONS</a:t>
            </a:r>
          </a:p>
          <a:p>
            <a:pPr marL="0" indent="0">
              <a:buNone/>
            </a:pPr>
            <a:r>
              <a:rPr lang="en-US" sz="1200" u="sng" dirty="0"/>
              <a:t>Aid Station:</a:t>
            </a:r>
            <a:endParaRPr lang="en-US" sz="1200" dirty="0"/>
          </a:p>
          <a:p>
            <a:pPr marL="0" indent="0">
              <a:buNone/>
            </a:pPr>
            <a:r>
              <a:rPr lang="en-US" sz="1200" dirty="0"/>
              <a:t>Hot water to order, water, electrolyte drink, soda, cookies.</a:t>
            </a:r>
          </a:p>
          <a:p>
            <a:pPr marL="0" indent="0">
              <a:buNone/>
            </a:pPr>
            <a:r>
              <a:rPr lang="en-US" sz="1200" dirty="0"/>
              <a:t>First aid and medical personnel at all aid stations and friendly volunteers – except at </a:t>
            </a:r>
            <a:r>
              <a:rPr lang="en-US" sz="1200" dirty="0" err="1"/>
              <a:t>Føns</a:t>
            </a:r>
            <a:r>
              <a:rPr lang="en-US" sz="1200" dirty="0"/>
              <a:t> Strand, </a:t>
            </a:r>
            <a:r>
              <a:rPr lang="en-US" sz="1200" dirty="0" err="1"/>
              <a:t>Fjellebroen</a:t>
            </a:r>
            <a:r>
              <a:rPr lang="en-US" sz="1200" dirty="0"/>
              <a:t> and </a:t>
            </a:r>
            <a:r>
              <a:rPr lang="en-US" sz="1200" dirty="0" err="1"/>
              <a:t>Klintholm</a:t>
            </a:r>
            <a:r>
              <a:rPr lang="en-US" sz="1200" dirty="0"/>
              <a:t> which can be unmanned in case the voluntary is occupied elsewhere! </a:t>
            </a:r>
          </a:p>
          <a:p>
            <a:pPr marL="0" indent="0">
              <a:buNone/>
            </a:pPr>
            <a:r>
              <a:rPr lang="en-US" sz="1200" dirty="0"/>
              <a:t>There will be toilets and running water. In a limit amount it is also possibility to charge phones and GPS. </a:t>
            </a:r>
          </a:p>
          <a:p>
            <a:pPr marL="0" indent="0">
              <a:buNone/>
            </a:pPr>
            <a:r>
              <a:rPr lang="en-US" sz="1200" u="sng" dirty="0"/>
              <a:t>Aid Sleep Station:</a:t>
            </a:r>
            <a:endParaRPr lang="en-US" sz="1200" dirty="0"/>
          </a:p>
          <a:p>
            <a:pPr marL="0" indent="0">
              <a:buNone/>
            </a:pPr>
            <a:r>
              <a:rPr lang="en-US" sz="1200" dirty="0"/>
              <a:t>Hot water to order, water, electrolyte drink, soda, cookies, fruit and </a:t>
            </a:r>
            <a:r>
              <a:rPr lang="en-US" sz="1200" u="sng" dirty="0"/>
              <a:t>your own</a:t>
            </a:r>
            <a:r>
              <a:rPr lang="en-US" sz="1200" dirty="0"/>
              <a:t> resupply bags.</a:t>
            </a:r>
          </a:p>
          <a:p>
            <a:pPr marL="0" indent="0">
              <a:buNone/>
            </a:pPr>
            <a:r>
              <a:rPr lang="en-US" sz="1200" dirty="0"/>
              <a:t>First aid and medical personnel at all aid stations and friendly volunteers!</a:t>
            </a:r>
          </a:p>
          <a:p>
            <a:pPr marL="0" indent="0">
              <a:buNone/>
            </a:pPr>
            <a:r>
              <a:rPr lang="en-US" sz="1200" dirty="0"/>
              <a:t>There will be toilets and running water. In a limit amount it is also possibility to charge phones and GPS.</a:t>
            </a:r>
          </a:p>
          <a:p>
            <a:pPr marL="0" indent="0">
              <a:buNone/>
            </a:pPr>
            <a:r>
              <a:rPr lang="en-US" sz="1200" dirty="0"/>
              <a:t>An Aid sleep station is a larger aid station with sleeping quarters for runners. A place to rest for a few hours. </a:t>
            </a:r>
          </a:p>
          <a:p>
            <a:pPr marL="0" indent="0">
              <a:buNone/>
            </a:pPr>
            <a:r>
              <a:rPr lang="en-US" sz="1200" dirty="0"/>
              <a:t>Sleep stations are </a:t>
            </a:r>
            <a:r>
              <a:rPr lang="en-US" sz="1200" dirty="0" err="1"/>
              <a:t>Bogense</a:t>
            </a:r>
            <a:r>
              <a:rPr lang="en-US" sz="1200" dirty="0"/>
              <a:t> and </a:t>
            </a:r>
            <a:r>
              <a:rPr lang="en-US" sz="1200" dirty="0" err="1"/>
              <a:t>Faldsled</a:t>
            </a:r>
            <a:r>
              <a:rPr lang="en-US" sz="1200" dirty="0"/>
              <a:t>.</a:t>
            </a:r>
          </a:p>
          <a:p>
            <a:pPr marL="0" indent="0">
              <a:buNone/>
            </a:pPr>
            <a:r>
              <a:rPr lang="en-US" sz="1200" dirty="0"/>
              <a:t>At sleep stations you will find Mountain </a:t>
            </a:r>
            <a:r>
              <a:rPr lang="en-US" sz="1200" dirty="0" err="1"/>
              <a:t>Hardwear</a:t>
            </a:r>
            <a:r>
              <a:rPr lang="en-US" sz="1200" dirty="0"/>
              <a:t> </a:t>
            </a:r>
            <a:r>
              <a:rPr lang="en-US" sz="1200" dirty="0" err="1"/>
              <a:t>Trango</a:t>
            </a:r>
            <a:r>
              <a:rPr lang="en-US" sz="1200" dirty="0"/>
              <a:t> tents with mattress. Tents will not be heated. </a:t>
            </a:r>
          </a:p>
          <a:p>
            <a:pPr marL="0" indent="0">
              <a:buNone/>
            </a:pPr>
            <a:r>
              <a:rPr lang="en-US" sz="1200" dirty="0"/>
              <a:t>5-hour limit for sleeping, although we allow for longer if no one else needs the bed and if you can make the cut off time. </a:t>
            </a:r>
          </a:p>
          <a:p>
            <a:pPr marL="0" indent="0">
              <a:buNone/>
            </a:pPr>
            <a:r>
              <a:rPr lang="en-US" sz="1200" dirty="0"/>
              <a:t>Highly recommended that runners have a warm down jacket and sleeping bag in their resupply bags for sleep stations.</a:t>
            </a:r>
          </a:p>
          <a:p>
            <a:pPr marL="0" indent="0">
              <a:buNone/>
            </a:pPr>
            <a:r>
              <a:rPr lang="en-US" sz="1200" u="sng" dirty="0"/>
              <a:t>Water Only Station:</a:t>
            </a:r>
            <a:endParaRPr lang="en-US" sz="1200" dirty="0"/>
          </a:p>
          <a:p>
            <a:pPr marL="0" indent="0">
              <a:buNone/>
            </a:pPr>
            <a:r>
              <a:rPr lang="en-US" sz="1200" dirty="0"/>
              <a:t>There will be several Water Only station(s) that will just have drinkable cold portable tap water and toilet facilities. No volunteers are on site for water stations, just public dormitories and you will have to help yourself at these stations.</a:t>
            </a:r>
          </a:p>
          <a:p>
            <a:pPr marL="0" indent="0">
              <a:buNone/>
            </a:pPr>
            <a:r>
              <a:rPr lang="en-US" sz="1200" u="sng" dirty="0"/>
              <a:t>Build up areas:</a:t>
            </a:r>
            <a:endParaRPr lang="en-US" sz="1200" dirty="0"/>
          </a:p>
          <a:p>
            <a:pPr marL="0" indent="0">
              <a:buNone/>
            </a:pPr>
            <a:r>
              <a:rPr lang="en-US" sz="1200" dirty="0"/>
              <a:t>As part of the route, you will run/walk through cities. If you pass through in normal working hours 08:00-17:00 you are allowed to shop food etc. at shops, and you may receive gifts and service by people. However, is off cause strictly illegal to use any kind of transportation except your own 2 feet’s. </a:t>
            </a:r>
          </a:p>
          <a:p>
            <a:pPr marL="0" indent="0">
              <a:buNone/>
            </a:pPr>
            <a:r>
              <a:rPr lang="en-US" sz="1200" dirty="0"/>
              <a:t>All civilians are informed that if they see a Europe Ultra participants cheating, they will get a reward - so don’t even think about it.</a:t>
            </a:r>
          </a:p>
        </p:txBody>
      </p:sp>
      <p:pic>
        <p:nvPicPr>
          <p:cNvPr id="8" name="Billede 7" descr="Et billede, der indeholder tekst&#10;&#10;Automatisk genereret beskrivelse">
            <a:extLst>
              <a:ext uri="{FF2B5EF4-FFF2-40B4-BE49-F238E27FC236}">
                <a16:creationId xmlns:a16="http://schemas.microsoft.com/office/drawing/2014/main" id="{DEAF3292-8722-3A45-9CFB-20CED8DCA761}"/>
              </a:ext>
            </a:extLst>
          </p:cNvPr>
          <p:cNvPicPr>
            <a:picLocks noChangeAspect="1"/>
          </p:cNvPicPr>
          <p:nvPr/>
        </p:nvPicPr>
        <p:blipFill>
          <a:blip r:embed="rId2"/>
          <a:stretch>
            <a:fillRect/>
          </a:stretch>
        </p:blipFill>
        <p:spPr>
          <a:xfrm>
            <a:off x="232422" y="8947744"/>
            <a:ext cx="1240777" cy="761999"/>
          </a:xfrm>
          <a:prstGeom prst="rect">
            <a:avLst/>
          </a:prstGeom>
        </p:spPr>
      </p:pic>
      <p:pic>
        <p:nvPicPr>
          <p:cNvPr id="10" name="Billede 9">
            <a:extLst>
              <a:ext uri="{FF2B5EF4-FFF2-40B4-BE49-F238E27FC236}">
                <a16:creationId xmlns:a16="http://schemas.microsoft.com/office/drawing/2014/main" id="{37A3062B-8B37-B343-AE49-19E9F7CDE931}"/>
              </a:ext>
            </a:extLst>
          </p:cNvPr>
          <p:cNvPicPr>
            <a:picLocks noChangeAspect="1"/>
          </p:cNvPicPr>
          <p:nvPr/>
        </p:nvPicPr>
        <p:blipFill>
          <a:blip r:embed="rId3"/>
          <a:stretch>
            <a:fillRect/>
          </a:stretch>
        </p:blipFill>
        <p:spPr>
          <a:xfrm>
            <a:off x="1803397" y="9025466"/>
            <a:ext cx="1302201" cy="610407"/>
          </a:xfrm>
          <a:prstGeom prst="rect">
            <a:avLst/>
          </a:prstGeom>
        </p:spPr>
      </p:pic>
      <p:pic>
        <p:nvPicPr>
          <p:cNvPr id="11" name="Billede 10" descr="Et billede, der indeholder tekst, skilt, skærmbillede&#10;&#10;Automatisk genereret beskrivelse">
            <a:extLst>
              <a:ext uri="{FF2B5EF4-FFF2-40B4-BE49-F238E27FC236}">
                <a16:creationId xmlns:a16="http://schemas.microsoft.com/office/drawing/2014/main" id="{3FAAAC87-10C5-8443-B18D-CC6C9D9C9D2C}"/>
              </a:ext>
            </a:extLst>
          </p:cNvPr>
          <p:cNvPicPr>
            <a:picLocks noChangeAspect="1"/>
          </p:cNvPicPr>
          <p:nvPr/>
        </p:nvPicPr>
        <p:blipFill>
          <a:blip r:embed="rId4"/>
          <a:stretch>
            <a:fillRect/>
          </a:stretch>
        </p:blipFill>
        <p:spPr>
          <a:xfrm>
            <a:off x="5883956" y="8983111"/>
            <a:ext cx="825956" cy="726632"/>
          </a:xfrm>
          <a:prstGeom prst="rect">
            <a:avLst/>
          </a:prstGeom>
        </p:spPr>
      </p:pic>
      <p:pic>
        <p:nvPicPr>
          <p:cNvPr id="12" name="Billede 11">
            <a:extLst>
              <a:ext uri="{FF2B5EF4-FFF2-40B4-BE49-F238E27FC236}">
                <a16:creationId xmlns:a16="http://schemas.microsoft.com/office/drawing/2014/main" id="{9E84A147-B0C7-BA4B-9E1A-D9AF1910F8A6}"/>
              </a:ext>
            </a:extLst>
          </p:cNvPr>
          <p:cNvPicPr>
            <a:picLocks noChangeAspect="1"/>
          </p:cNvPicPr>
          <p:nvPr/>
        </p:nvPicPr>
        <p:blipFill>
          <a:blip r:embed="rId5"/>
          <a:stretch>
            <a:fillRect/>
          </a:stretch>
        </p:blipFill>
        <p:spPr>
          <a:xfrm>
            <a:off x="3523989" y="8947744"/>
            <a:ext cx="886183" cy="756498"/>
          </a:xfrm>
          <a:prstGeom prst="rect">
            <a:avLst/>
          </a:prstGeom>
        </p:spPr>
      </p:pic>
      <p:pic>
        <p:nvPicPr>
          <p:cNvPr id="13" name="Billede 12">
            <a:extLst>
              <a:ext uri="{FF2B5EF4-FFF2-40B4-BE49-F238E27FC236}">
                <a16:creationId xmlns:a16="http://schemas.microsoft.com/office/drawing/2014/main" id="{B5A9101C-6439-1D43-B413-F688DFC97C61}"/>
              </a:ext>
            </a:extLst>
          </p:cNvPr>
          <p:cNvPicPr>
            <a:picLocks noChangeAspect="1"/>
          </p:cNvPicPr>
          <p:nvPr/>
        </p:nvPicPr>
        <p:blipFill>
          <a:blip r:embed="rId6"/>
          <a:stretch>
            <a:fillRect/>
          </a:stretch>
        </p:blipFill>
        <p:spPr>
          <a:xfrm>
            <a:off x="4741377" y="8977279"/>
            <a:ext cx="694223" cy="742919"/>
          </a:xfrm>
          <a:prstGeom prst="rect">
            <a:avLst/>
          </a:prstGeom>
        </p:spPr>
      </p:pic>
      <p:pic>
        <p:nvPicPr>
          <p:cNvPr id="14" name="Billede 13">
            <a:extLst>
              <a:ext uri="{FF2B5EF4-FFF2-40B4-BE49-F238E27FC236}">
                <a16:creationId xmlns:a16="http://schemas.microsoft.com/office/drawing/2014/main" id="{243A43E3-DD97-434F-8B34-EF6AD10123A1}"/>
              </a:ext>
            </a:extLst>
          </p:cNvPr>
          <p:cNvPicPr>
            <a:picLocks noChangeAspect="1"/>
          </p:cNvPicPr>
          <p:nvPr/>
        </p:nvPicPr>
        <p:blipFill>
          <a:blip r:embed="rId7"/>
          <a:stretch>
            <a:fillRect/>
          </a:stretch>
        </p:blipFill>
        <p:spPr>
          <a:xfrm>
            <a:off x="569139" y="275633"/>
            <a:ext cx="723001" cy="926864"/>
          </a:xfrm>
          <a:prstGeom prst="rect">
            <a:avLst/>
          </a:prstGeom>
        </p:spPr>
      </p:pic>
    </p:spTree>
    <p:extLst>
      <p:ext uri="{BB962C8B-B14F-4D97-AF65-F5344CB8AC3E}">
        <p14:creationId xmlns:p14="http://schemas.microsoft.com/office/powerpoint/2010/main" val="3395142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4A7BA-7DCE-614A-955D-E913B1CE9901}"/>
              </a:ext>
            </a:extLst>
          </p:cNvPr>
          <p:cNvSpPr>
            <a:spLocks noGrp="1"/>
          </p:cNvSpPr>
          <p:nvPr>
            <p:ph type="title"/>
          </p:nvPr>
        </p:nvSpPr>
        <p:spPr>
          <a:xfrm>
            <a:off x="1282150" y="178551"/>
            <a:ext cx="5349097" cy="1169356"/>
          </a:xfrm>
        </p:spPr>
        <p:txBody>
          <a:bodyPr/>
          <a:lstStyle/>
          <a:p>
            <a:r>
              <a:rPr lang="da-DK" sz="3600" b="1" dirty="0"/>
              <a:t>RESUPPLY (or drop) BAGS:</a:t>
            </a:r>
            <a:endParaRPr lang="da-DK" sz="3600" dirty="0"/>
          </a:p>
        </p:txBody>
      </p:sp>
      <p:sp>
        <p:nvSpPr>
          <p:cNvPr id="3" name="Pladsholder til indhold 2">
            <a:extLst>
              <a:ext uri="{FF2B5EF4-FFF2-40B4-BE49-F238E27FC236}">
                <a16:creationId xmlns:a16="http://schemas.microsoft.com/office/drawing/2014/main" id="{FB1246FB-D8A2-8C4D-BE8D-2D526FD83F5A}"/>
              </a:ext>
            </a:extLst>
          </p:cNvPr>
          <p:cNvSpPr>
            <a:spLocks noGrp="1"/>
          </p:cNvSpPr>
          <p:nvPr>
            <p:ph idx="1"/>
          </p:nvPr>
        </p:nvSpPr>
        <p:spPr>
          <a:xfrm>
            <a:off x="471485" y="1349471"/>
            <a:ext cx="5915025" cy="7675996"/>
          </a:xfrm>
        </p:spPr>
        <p:txBody>
          <a:bodyPr>
            <a:noAutofit/>
          </a:bodyPr>
          <a:lstStyle/>
          <a:p>
            <a:pPr marL="0" indent="0">
              <a:buNone/>
            </a:pPr>
            <a:r>
              <a:rPr lang="en-US" sz="1200" u="sng" dirty="0"/>
              <a:t>LABELLING RESUPPLY BAGS: </a:t>
            </a:r>
            <a:endParaRPr lang="en-US" sz="1200" dirty="0"/>
          </a:p>
          <a:p>
            <a:pPr marL="0" indent="0">
              <a:buNone/>
            </a:pPr>
            <a:r>
              <a:rPr lang="en-US" sz="1200" dirty="0"/>
              <a:t>Resupply bags should for your own sake be carefully marked with name.</a:t>
            </a:r>
          </a:p>
          <a:p>
            <a:pPr marL="0" indent="0">
              <a:buNone/>
            </a:pPr>
            <a:r>
              <a:rPr lang="en-US" sz="1200" dirty="0"/>
              <a:t>Each resupply bag should contain food (bar and gel etc.) for the up-coming stage and </a:t>
            </a:r>
            <a:r>
              <a:rPr lang="en-US" sz="1200" u="sng" dirty="0"/>
              <a:t>everything</a:t>
            </a:r>
            <a:r>
              <a:rPr lang="en-US" sz="1200" dirty="0"/>
              <a:t> you need of food/energy at the Aid station. Remember also pacer energy etc. </a:t>
            </a:r>
          </a:p>
          <a:p>
            <a:pPr marL="0" indent="0">
              <a:buNone/>
            </a:pPr>
            <a:r>
              <a:rPr lang="en-US" sz="1200" dirty="0"/>
              <a:t>The maximum volume per resupply bags is 50L</a:t>
            </a:r>
          </a:p>
          <a:p>
            <a:pPr marL="0" indent="0">
              <a:buNone/>
            </a:pPr>
            <a:r>
              <a:rPr lang="en-US" sz="1200" dirty="0"/>
              <a:t>Resupply bags is handed to the race staff at race check-in.</a:t>
            </a:r>
          </a:p>
          <a:p>
            <a:pPr marL="0" indent="0">
              <a:buNone/>
            </a:pPr>
            <a:r>
              <a:rPr lang="en-US" sz="1200" u="sng" dirty="0"/>
              <a:t>RECOMMENDED GEAR FOR RESUPPLY BAGS:</a:t>
            </a:r>
          </a:p>
          <a:p>
            <a:pPr>
              <a:buFont typeface="Wingdings" pitchFamily="2" charset="2"/>
              <a:buChar char="q"/>
            </a:pPr>
            <a:r>
              <a:rPr lang="en-US" sz="1200" dirty="0"/>
              <a:t>Change of clothing: socks and shirts</a:t>
            </a:r>
          </a:p>
          <a:p>
            <a:pPr>
              <a:buFont typeface="Wingdings" pitchFamily="2" charset="2"/>
              <a:buChar char="q"/>
            </a:pPr>
            <a:r>
              <a:rPr lang="en-US" sz="1200" dirty="0"/>
              <a:t>Hat &amp; gloves - it could be very cold or warm, be prepared!</a:t>
            </a:r>
          </a:p>
          <a:p>
            <a:pPr>
              <a:buFont typeface="Wingdings" pitchFamily="2" charset="2"/>
              <a:buChar char="q"/>
            </a:pPr>
            <a:r>
              <a:rPr lang="en-US" sz="1200" dirty="0"/>
              <a:t>Sleeping bag- if you plan to sleep at an aid station a sleeping bag would give you plenty of warmth.</a:t>
            </a:r>
          </a:p>
          <a:p>
            <a:pPr>
              <a:buFont typeface="Wingdings" pitchFamily="2" charset="2"/>
              <a:buChar char="q"/>
            </a:pPr>
            <a:r>
              <a:rPr lang="en-US" sz="1200" dirty="0"/>
              <a:t>Hiking poles (if you aren’t already using them)</a:t>
            </a:r>
          </a:p>
          <a:p>
            <a:pPr>
              <a:buFont typeface="Wingdings" pitchFamily="2" charset="2"/>
              <a:buChar char="q"/>
            </a:pPr>
            <a:r>
              <a:rPr lang="en-US" sz="1200" dirty="0"/>
              <a:t>Electrolytes, caffeine pills &amp; any medicine you might need. We do not carry ibuprofen or medications of any kind at aid stations. We will have electrolytes at all aid stations.</a:t>
            </a:r>
          </a:p>
          <a:p>
            <a:pPr>
              <a:buFont typeface="Wingdings" pitchFamily="2" charset="2"/>
              <a:buChar char="q"/>
            </a:pPr>
            <a:r>
              <a:rPr lang="en-US" sz="1200" dirty="0"/>
              <a:t>Extra batteries/headlamp</a:t>
            </a:r>
          </a:p>
          <a:p>
            <a:pPr>
              <a:buFont typeface="Wingdings" pitchFamily="2" charset="2"/>
              <a:buChar char="q"/>
            </a:pPr>
            <a:r>
              <a:rPr lang="en-US" sz="1200" dirty="0"/>
              <a:t>Extra water bottle (s)</a:t>
            </a:r>
          </a:p>
          <a:p>
            <a:pPr>
              <a:buFont typeface="Wingdings" pitchFamily="2" charset="2"/>
              <a:buChar char="q"/>
            </a:pPr>
            <a:r>
              <a:rPr lang="en-US" sz="1200" dirty="0"/>
              <a:t>Blister/foot kit: moleskin, waterproof bandages, scissors, Sports Tape, </a:t>
            </a:r>
            <a:r>
              <a:rPr lang="en-US" sz="1200" dirty="0" err="1"/>
              <a:t>Leukotape</a:t>
            </a:r>
            <a:r>
              <a:rPr lang="en-US" sz="1200" dirty="0"/>
              <a:t>, antibiotic cream</a:t>
            </a:r>
          </a:p>
          <a:p>
            <a:pPr>
              <a:buFont typeface="Wingdings" pitchFamily="2" charset="2"/>
              <a:buChar char="q"/>
            </a:pPr>
            <a:r>
              <a:rPr lang="en-US" sz="1200" dirty="0"/>
              <a:t>Your favorite foods, gels, snacks, drinks</a:t>
            </a:r>
          </a:p>
          <a:p>
            <a:pPr>
              <a:buFont typeface="Wingdings" pitchFamily="2" charset="2"/>
              <a:buChar char="q"/>
            </a:pPr>
            <a:r>
              <a:rPr lang="en-US" sz="1200" dirty="0"/>
              <a:t>Any charger cords for phone, GPS</a:t>
            </a:r>
          </a:p>
          <a:p>
            <a:pPr>
              <a:buFont typeface="Wingdings" pitchFamily="2" charset="2"/>
              <a:buChar char="q"/>
            </a:pPr>
            <a:r>
              <a:rPr lang="en-US" sz="1200" dirty="0"/>
              <a:t>Battery charger</a:t>
            </a:r>
          </a:p>
        </p:txBody>
      </p:sp>
      <p:pic>
        <p:nvPicPr>
          <p:cNvPr id="8" name="Billede 7" descr="Et billede, der indeholder tekst&#10;&#10;Automatisk genereret beskrivelse">
            <a:extLst>
              <a:ext uri="{FF2B5EF4-FFF2-40B4-BE49-F238E27FC236}">
                <a16:creationId xmlns:a16="http://schemas.microsoft.com/office/drawing/2014/main" id="{3106E3B6-154F-854F-BFC4-2D5CDD4E6C40}"/>
              </a:ext>
            </a:extLst>
          </p:cNvPr>
          <p:cNvPicPr>
            <a:picLocks noChangeAspect="1"/>
          </p:cNvPicPr>
          <p:nvPr/>
        </p:nvPicPr>
        <p:blipFill>
          <a:blip r:embed="rId2"/>
          <a:stretch>
            <a:fillRect/>
          </a:stretch>
        </p:blipFill>
        <p:spPr>
          <a:xfrm>
            <a:off x="232422" y="8947744"/>
            <a:ext cx="1240777" cy="761999"/>
          </a:xfrm>
          <a:prstGeom prst="rect">
            <a:avLst/>
          </a:prstGeom>
        </p:spPr>
      </p:pic>
      <p:pic>
        <p:nvPicPr>
          <p:cNvPr id="10" name="Billede 9">
            <a:extLst>
              <a:ext uri="{FF2B5EF4-FFF2-40B4-BE49-F238E27FC236}">
                <a16:creationId xmlns:a16="http://schemas.microsoft.com/office/drawing/2014/main" id="{2D01EF49-662E-8E40-B6D6-AA14E650F443}"/>
              </a:ext>
            </a:extLst>
          </p:cNvPr>
          <p:cNvPicPr>
            <a:picLocks noChangeAspect="1"/>
          </p:cNvPicPr>
          <p:nvPr/>
        </p:nvPicPr>
        <p:blipFill>
          <a:blip r:embed="rId3"/>
          <a:stretch>
            <a:fillRect/>
          </a:stretch>
        </p:blipFill>
        <p:spPr>
          <a:xfrm>
            <a:off x="1803397" y="9025466"/>
            <a:ext cx="1302201" cy="610407"/>
          </a:xfrm>
          <a:prstGeom prst="rect">
            <a:avLst/>
          </a:prstGeom>
        </p:spPr>
      </p:pic>
      <p:pic>
        <p:nvPicPr>
          <p:cNvPr id="11" name="Billede 10" descr="Et billede, der indeholder tekst, skilt, skærmbillede&#10;&#10;Automatisk genereret beskrivelse">
            <a:extLst>
              <a:ext uri="{FF2B5EF4-FFF2-40B4-BE49-F238E27FC236}">
                <a16:creationId xmlns:a16="http://schemas.microsoft.com/office/drawing/2014/main" id="{DC89C355-C175-BE43-95A8-AF64CDA2503D}"/>
              </a:ext>
            </a:extLst>
          </p:cNvPr>
          <p:cNvPicPr>
            <a:picLocks noChangeAspect="1"/>
          </p:cNvPicPr>
          <p:nvPr/>
        </p:nvPicPr>
        <p:blipFill>
          <a:blip r:embed="rId4"/>
          <a:stretch>
            <a:fillRect/>
          </a:stretch>
        </p:blipFill>
        <p:spPr>
          <a:xfrm>
            <a:off x="5883956" y="8983111"/>
            <a:ext cx="825956" cy="726632"/>
          </a:xfrm>
          <a:prstGeom prst="rect">
            <a:avLst/>
          </a:prstGeom>
        </p:spPr>
      </p:pic>
      <p:pic>
        <p:nvPicPr>
          <p:cNvPr id="12" name="Billede 11">
            <a:extLst>
              <a:ext uri="{FF2B5EF4-FFF2-40B4-BE49-F238E27FC236}">
                <a16:creationId xmlns:a16="http://schemas.microsoft.com/office/drawing/2014/main" id="{D47288DE-D37B-914A-8353-E8D93C0E40EC}"/>
              </a:ext>
            </a:extLst>
          </p:cNvPr>
          <p:cNvPicPr>
            <a:picLocks noChangeAspect="1"/>
          </p:cNvPicPr>
          <p:nvPr/>
        </p:nvPicPr>
        <p:blipFill>
          <a:blip r:embed="rId5"/>
          <a:stretch>
            <a:fillRect/>
          </a:stretch>
        </p:blipFill>
        <p:spPr>
          <a:xfrm>
            <a:off x="3523989" y="8947744"/>
            <a:ext cx="886183" cy="756498"/>
          </a:xfrm>
          <a:prstGeom prst="rect">
            <a:avLst/>
          </a:prstGeom>
        </p:spPr>
      </p:pic>
      <p:pic>
        <p:nvPicPr>
          <p:cNvPr id="13" name="Billede 12">
            <a:extLst>
              <a:ext uri="{FF2B5EF4-FFF2-40B4-BE49-F238E27FC236}">
                <a16:creationId xmlns:a16="http://schemas.microsoft.com/office/drawing/2014/main" id="{5FCF3028-D6D0-A14E-84EA-54FB410CAD7F}"/>
              </a:ext>
            </a:extLst>
          </p:cNvPr>
          <p:cNvPicPr>
            <a:picLocks noChangeAspect="1"/>
          </p:cNvPicPr>
          <p:nvPr/>
        </p:nvPicPr>
        <p:blipFill>
          <a:blip r:embed="rId6"/>
          <a:stretch>
            <a:fillRect/>
          </a:stretch>
        </p:blipFill>
        <p:spPr>
          <a:xfrm>
            <a:off x="4741377" y="8977279"/>
            <a:ext cx="694223" cy="742919"/>
          </a:xfrm>
          <a:prstGeom prst="rect">
            <a:avLst/>
          </a:prstGeom>
        </p:spPr>
      </p:pic>
      <p:pic>
        <p:nvPicPr>
          <p:cNvPr id="14" name="Billede 13">
            <a:extLst>
              <a:ext uri="{FF2B5EF4-FFF2-40B4-BE49-F238E27FC236}">
                <a16:creationId xmlns:a16="http://schemas.microsoft.com/office/drawing/2014/main" id="{A11C87DD-A420-6840-B297-84AF77B3B8F1}"/>
              </a:ext>
            </a:extLst>
          </p:cNvPr>
          <p:cNvPicPr>
            <a:picLocks noChangeAspect="1"/>
          </p:cNvPicPr>
          <p:nvPr/>
        </p:nvPicPr>
        <p:blipFill>
          <a:blip r:embed="rId7"/>
          <a:stretch>
            <a:fillRect/>
          </a:stretch>
        </p:blipFill>
        <p:spPr>
          <a:xfrm>
            <a:off x="569139" y="275633"/>
            <a:ext cx="723001" cy="926864"/>
          </a:xfrm>
          <a:prstGeom prst="rect">
            <a:avLst/>
          </a:prstGeom>
        </p:spPr>
      </p:pic>
    </p:spTree>
    <p:extLst>
      <p:ext uri="{BB962C8B-B14F-4D97-AF65-F5344CB8AC3E}">
        <p14:creationId xmlns:p14="http://schemas.microsoft.com/office/powerpoint/2010/main" val="313736534"/>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3282</TotalTime>
  <Words>5284</Words>
  <Application>Microsoft Macintosh PowerPoint</Application>
  <PresentationFormat>A4-papir (210 x 297 mm)</PresentationFormat>
  <Paragraphs>378</Paragraphs>
  <Slides>17</Slides>
  <Notes>1</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17</vt:i4>
      </vt:variant>
    </vt:vector>
  </HeadingPairs>
  <TitlesOfParts>
    <vt:vector size="22" baseType="lpstr">
      <vt:lpstr>Arial</vt:lpstr>
      <vt:lpstr>Calibri</vt:lpstr>
      <vt:lpstr>Calibri Light</vt:lpstr>
      <vt:lpstr>Wingdings</vt:lpstr>
      <vt:lpstr>Office-tema</vt:lpstr>
      <vt:lpstr>FYN ULTRA 2021 Fall edition</vt:lpstr>
      <vt:lpstr>Registration Details</vt:lpstr>
      <vt:lpstr>Registration Details</vt:lpstr>
      <vt:lpstr>Registration Details</vt:lpstr>
      <vt:lpstr>NAVIGATION:</vt:lpstr>
      <vt:lpstr>Gear:</vt:lpstr>
      <vt:lpstr>Gear:</vt:lpstr>
      <vt:lpstr>AID STATIONS:</vt:lpstr>
      <vt:lpstr>RESUPPLY (or drop) BAGS:</vt:lpstr>
      <vt:lpstr>RESUPPLY (or drop) BAGS:</vt:lpstr>
      <vt:lpstr>RUNNER RULES:</vt:lpstr>
      <vt:lpstr>RUNNER RULES:</vt:lpstr>
      <vt:lpstr>SCHEDULE OF EVENTS:</vt:lpstr>
      <vt:lpstr>CREW &amp; PACING ACCESS &amp; INFO</vt:lpstr>
      <vt:lpstr>CREW &amp; PACING ACCESS &amp; INFO</vt:lpstr>
      <vt:lpstr>POI, DISTANCE AND AID:</vt:lpstr>
      <vt:lpstr>Generel ROUTE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 Danish Ultra</dc:title>
  <dc:subject/>
  <dc:creator>Morten Grundsøe</dc:creator>
  <cp:keywords/>
  <dc:description/>
  <cp:lastModifiedBy>Morten Grundsøe</cp:lastModifiedBy>
  <cp:revision>65</cp:revision>
  <cp:lastPrinted>2019-10-03T09:29:19Z</cp:lastPrinted>
  <dcterms:created xsi:type="dcterms:W3CDTF">2019-10-03T08:58:14Z</dcterms:created>
  <dcterms:modified xsi:type="dcterms:W3CDTF">2021-02-23T08:29:53Z</dcterms:modified>
  <cp:category/>
</cp:coreProperties>
</file>